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ink/ink2.xml" ContentType="application/inkml+xml"/>
  <Override PartName="/ppt/ink/ink3.xml" ContentType="application/inkml+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6" r:id="rId2"/>
    <p:sldId id="301" r:id="rId3"/>
    <p:sldId id="302" r:id="rId4"/>
    <p:sldId id="303" r:id="rId5"/>
    <p:sldId id="308" r:id="rId6"/>
    <p:sldId id="469" r:id="rId7"/>
    <p:sldId id="338" r:id="rId8"/>
    <p:sldId id="376" r:id="rId9"/>
    <p:sldId id="470" r:id="rId10"/>
    <p:sldId id="311" r:id="rId11"/>
    <p:sldId id="312" r:id="rId12"/>
    <p:sldId id="323" r:id="rId13"/>
    <p:sldId id="325" r:id="rId14"/>
    <p:sldId id="328" r:id="rId15"/>
    <p:sldId id="329" r:id="rId16"/>
    <p:sldId id="332" r:id="rId17"/>
    <p:sldId id="330" r:id="rId18"/>
    <p:sldId id="327" r:id="rId19"/>
    <p:sldId id="331" r:id="rId20"/>
    <p:sldId id="377" r:id="rId21"/>
    <p:sldId id="268" r:id="rId22"/>
    <p:sldId id="337" r:id="rId23"/>
    <p:sldId id="314" r:id="rId24"/>
    <p:sldId id="334" r:id="rId25"/>
    <p:sldId id="471" r:id="rId26"/>
    <p:sldId id="343" r:id="rId27"/>
    <p:sldId id="474" r:id="rId28"/>
    <p:sldId id="258" r:id="rId29"/>
    <p:sldId id="273" r:id="rId30"/>
    <p:sldId id="286" r:id="rId31"/>
    <p:sldId id="346" r:id="rId32"/>
    <p:sldId id="281" r:id="rId33"/>
    <p:sldId id="422" r:id="rId34"/>
    <p:sldId id="315" r:id="rId35"/>
    <p:sldId id="424" r:id="rId36"/>
    <p:sldId id="435" r:id="rId37"/>
    <p:sldId id="340" r:id="rId38"/>
    <p:sldId id="287" r:id="rId39"/>
    <p:sldId id="408" r:id="rId40"/>
    <p:sldId id="445" r:id="rId41"/>
    <p:sldId id="382" r:id="rId42"/>
    <p:sldId id="381" r:id="rId43"/>
    <p:sldId id="380" r:id="rId44"/>
    <p:sldId id="385" r:id="rId45"/>
    <p:sldId id="379" r:id="rId46"/>
    <p:sldId id="349" r:id="rId47"/>
    <p:sldId id="467" r:id="rId48"/>
    <p:sldId id="360" r:id="rId49"/>
    <p:sldId id="363" r:id="rId50"/>
    <p:sldId id="371" r:id="rId51"/>
    <p:sldId id="364" r:id="rId52"/>
    <p:sldId id="393" r:id="rId53"/>
    <p:sldId id="394" r:id="rId54"/>
    <p:sldId id="396" r:id="rId55"/>
    <p:sldId id="354" r:id="rId56"/>
    <p:sldId id="357" r:id="rId57"/>
    <p:sldId id="403" r:id="rId58"/>
    <p:sldId id="409" r:id="rId59"/>
    <p:sldId id="406" r:id="rId60"/>
    <p:sldId id="319" r:id="rId61"/>
    <p:sldId id="407" r:id="rId62"/>
    <p:sldId id="400" r:id="rId63"/>
    <p:sldId id="457" r:id="rId64"/>
    <p:sldId id="458" r:id="rId65"/>
    <p:sldId id="464" r:id="rId66"/>
    <p:sldId id="460" r:id="rId67"/>
    <p:sldId id="473" r:id="rId68"/>
    <p:sldId id="472" r:id="rId69"/>
    <p:sldId id="430" r:id="rId70"/>
    <p:sldId id="446" r:id="rId71"/>
    <p:sldId id="447" r:id="rId72"/>
    <p:sldId id="454" r:id="rId73"/>
    <p:sldId id="431" r:id="rId74"/>
    <p:sldId id="433" r:id="rId75"/>
    <p:sldId id="427" r:id="rId76"/>
    <p:sldId id="420" r:id="rId77"/>
    <p:sldId id="378" r:id="rId78"/>
    <p:sldId id="465" r:id="rId79"/>
    <p:sldId id="399" r:id="rId80"/>
    <p:sldId id="437" r:id="rId81"/>
    <p:sldId id="468" r:id="rId82"/>
    <p:sldId id="438" r:id="rId83"/>
    <p:sldId id="466" r:id="rId8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0"/>
    <p:restoredTop sz="81928"/>
  </p:normalViewPr>
  <p:slideViewPr>
    <p:cSldViewPr snapToGrid="0">
      <p:cViewPr>
        <p:scale>
          <a:sx n="61" d="100"/>
          <a:sy n="61" d="100"/>
        </p:scale>
        <p:origin x="528" y="7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4T16:48:16.280"/>
    </inkml:context>
    <inkml:brush xml:id="br0">
      <inkml:brushProperty name="width" value="0.2" units="cm"/>
      <inkml:brushProperty name="height" value="0.2" units="cm"/>
      <inkml:brushProperty name="color" value="#F6630D"/>
    </inkml:brush>
  </inkml:definitions>
  <inkml:trace contextRef="#ctx0" brushRef="#br0">1 12086 24575,'71'-52'0,"-5"8"-1050,-19 14 1,2-3 1049,0 0 0,0-1 0,-6 6 0,1-1 0,11-10 0,0 3 0,29-8 0,-36 14 0,0-2 0,-6 4 0,0 1-1639,0 1 1,0-2-1,2-3 1,-1-1 955,29-20 2428,0-11-1745,-11 3 0,-3 9 0,-10 5 0,-5 11 0,-9 8 716,-8-5-716,6 13 3276,-13-13 0,13 6-2953,-6-1-323,7-5 0,-7 14 0,6-14 0,0 0 0,-5 4 0,3-2 0,-15 14 0,1 8 0,-1-6 0,0 5 0,7-13 0,3 4 0,7-13 0,-6 13 0,6-6 0,-15 8 0,14 7 0,-13-5 0,5 12 0,-8-11 0,1 11 0,-1-5 0,0 0 0,9 6 0,1-14 0,9 13 0,-1-5 0,1-1 0,9 6 0,-6-5 0,-2 0 0,-4 5 0,-13-5 0,13-1 0,1 0 0,13-10 0,-2 2 0,10-11 0,-7 7 0,9-15 0,12 13 0,-18-12 0,15 13 0,-28-3 0,7 13 0,-9-4 0,-9 13 0,-1-12 0,-9 12 0,-7-12 0,6 13 0,-6-13 0,7 13 0,-7-13 0,5 13 0,-5-6 0,7 0 0,0-2 0,0-6 0,8-1 0,3-1 0,17 0 0,-7-1 0,17 0 0,-17 1 0,29 0 0,-34 7 0,14 3 0,-30 7 0,1 0 0,-1 0 0,0-6 0,8 4 0,-5-5 0,13-1 0,-13 7 0,5-7 0,7 8 0,-11 0 0,11 0 0,-14 0 0,-1-7 0,0 5 0,0-5 0,1 1 0,-1 4 0,0-12 0,0 6 0,9-1 0,-7-5 0,6 13 0,-7-6 0,-1 0 0,0 5 0,0-12 0,1 6 0,-1-1 0,0 2 0,0 0 0,9 6 0,-7-13 0,13 5 0,-13 1 0,5-6 0,-7 12 0,1-5 0,-1 1 0,0 4 0,0-11 0,-1 11 0,1-5 0,-1 7 0,0-6 0,1 4 0,-1-10 0,1 10 0,-1-11 0,1 11 0,-6-12 0,4 13 0,-4-6 0,-1 0 0,6 5 0,-6-12 0,7 13 0,1-13 0,-1 12 0,0-12 0,8 5 0,-5-7 0,13 0 0,-5-1 0,14 1 0,-4 7 0,-4-5 0,-9 5 0,-7 1 0,-1 1 0,0 0 0,0-2 0,0 1 0,1-6 0,-1 12 0,0-11 0,-1 11 0,-5-12 0,4 5 0,-4 1 0,-1-6 0,6 12 0,-6-11 0,8 4 0,-2-6 0,2 0 0,-2 0 0,1 7 0,0-6 0,-7 6 0,6 0 0,-12-6 0,11 13 0,-4-13 0,5 6 0,2-8 0,-2 1 0,2 0 0,-1 6 0,0-5 0,0 6 0,1-8 0,-1 1 0,0 6 0,0-4 0,0 4 0,1-6 0,-1-1 0,8-14 0,-6 10 0,14-18 0,-6 12 0,1 0 0,5 2 0,-13 0 0,14 5 0,-14-5 0,5 8 0,-7 0 0,-1 1 0,0 6 0,0-4 0,1 4 0,0-15 0,6 0 0,-5 6 0,-1-3 0,-3 12 0,-4-6 0,5 0 0,2-7 0,-1-3 0,0 7 0,1-4 0,0 14 0,-1-8 0,0 1 0,0-1 0,1 1 0,-1-1 0,0 1 0,0-1 0,1-7 0,0 5 0,0-5 0,-1 7 0,7 1 0,-5-1 0,5 1 0,-7-1 0,0 1 0,0-1 0,1 1 0,-1-1 0,0 1 0,0 6 0,1-4 0,-1 4 0,0-6 0,0-1 0,0 1 0,1-1 0,-1 1 0,0-1 0,0 1 0,1-1 0,-1 8 0,-7-6 0,6 5 0,-6-6 0,0 0 0,-1 0 0,-1-1 0,-4 1 0,5 0 0,-1 0 0,-4 0 0,4 0 0,1 0 0,-5 0 0,4-1 0,-6 2 0,7-2 0,-5 1 0,5 0 0,-7-1 0,0 1 0,0-1 0,0-6 0,0 5 0,0-6 0,6 8 0,-4 0 0,5-1 0,-7 1 0,0-1 0,0 1 0,0-1 0,7-7 0,-5-3 0,6-8 0,-1 0 0,-5 0 0,12 8 0,-5-12 0,-1 18 0,5-10 0,-11 15 0,4 0 0,-6 0 0,0 1 0,0 0 0,0-1 0,6 7 0,-10 2 0,2 0 0,-5-44 0,0-4 0,7 2 0,0-2 0,0-30 0,8 24 0,2 2 0,2-18 0,15-15 0,-8 35 0,-1 10 0,0-7 0,6 1 0,-3-5 0,2 14 0,-5 2 0,-2 15 0,0 0 0,1-6 0,-2 15 0,8-14 0,-6 14 0,5-5 0,-14 6 0,6 1 0,-5-9 0,6 14 0,1-12 0,-7 13 0,4-6 0,-11-1 0,5 1 0,-1-1 0,-4 1 0,5 0 0,0 0 0,-6-1 0,6 1 0,-7 0 0,7 7 0,-5-6 0,13-19 0,-4-17 0,7-15 0,2-13 0,-9 19 0,6-8 0,-8 22 0,1 1 0,-2 10 0,-1 8 0,-6 3 0,6 7 0,-7 1 0,0-1 0,0-7 0,8-13-3277,-6-33 0,6 7 2997,-8-17 280,9 12 0,-6-3 0,6-11 0,-9 1 0,8 10 0,-6 3 0,6 12 0,-1 9 0,-5-7 0,6 24 3276,-8-22 0,0 31-2994,0-21-282,0 23 0,0-14 0,0-14 0,0-14 0,0-21 0,0 0-412,0-12 412,0 9 0,0-9 0,0 40 0,0 0 0,0-34 0,7 3 0,-5 29 0,6 21 0,-8 0 0,0 8 0,0 3 0,0-1 0,0-2 412,0-17-412,0-3 0,0-10 0,0 1 0,0-1 0,0-11 0,0 9 0,0 1 0,0 3 0,0 18 0,0-7 0,0 9 0,0 0 0,0 8 0,0-13 0,0 12 0,8-24 0,1 15 0,10-17 0,-2 7 0,10-10 0,-6 1 0,12 9 0,-14 2 0,7 1 0,-10 15 0,0-6 0,0 19 0,-1-1 0,0 1 0,0-1 0,-6 1 0,4 0 0,-12 0 0,12 1 0,-11-1 0,10 0 0,-10 0 0,12-9 0,-6 7 0,2-15 0,3 15 0,-4-7 0,-1 8 0,-1 1 0,0 6 0,-6-4 0,6 4 0,-7-6 0,0 0 0,0 1 0,0 0 0,0-1 0,0 0 0,0-9 0,0-2 0,0-8 0,0 0 0,0 1 0,0-1 0,0 0 0,0 0 0,0 0 0,0 0 0,0 8 0,0 3 0,0 7 0,7-6 0,-5 5 0,4-6 0,-6 8 0,0-1 0,0 1 0,7 0 0,-6 0 0,6 0 0,-7 0 0,0 0 0,0 1 0,0-1 0,0 0 0,6 7 0,-4-5 0,5-2 0,-7-2 0,0-5 0,0 7 0,0 0 0,7-23 0,-5 8 0,14-28 0,-7 21 0,10-27 0,0 4 0,0-10 0,10-8 0,-11 31 0,2 0 0,19-19 0,5-13 0,-17 45 0,4 0 0,-13 8 0,6 2 0,-2 9 0,-5-1 0,4 8 0,-12-6 0,-9 12 0,-8-4 0,-6 6 0,6 6 0,-4-5 0,10 12 0,-11-5 0,5 0 0,-6 5 0,-1-5 0,-8 8 0,5-1 0,-7 19 0,16-21 0,1 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4T16:48:16.280"/>
    </inkml:context>
    <inkml:brush xml:id="br0">
      <inkml:brushProperty name="width" value="0.2" units="cm"/>
      <inkml:brushProperty name="height" value="0.2" units="cm"/>
      <inkml:brushProperty name="color" value="#F6630D"/>
    </inkml:brush>
  </inkml:definitions>
  <inkml:trace contextRef="#ctx0" brushRef="#br0">1 12086 24575,'71'-52'0,"-5"8"-1050,-19 14 1,2-3 1049,0 0 0,0-1 0,-6 6 0,1-1 0,11-10 0,0 3 0,29-8 0,-36 14 0,0-2 0,-6 4 0,0 1-1639,0 1 1,0-2-1,2-3 1,-1-1 955,29-20 2428,0-11-1745,-11 3 0,-3 9 0,-10 5 0,-5 11 0,-9 8 716,-8-5-716,6 13 3276,-13-13 0,13 6-2953,-6-1-323,7-5 0,-7 14 0,6-14 0,0 0 0,-5 4 0,3-2 0,-15 14 0,1 8 0,-1-6 0,0 5 0,7-13 0,3 4 0,7-13 0,-6 13 0,6-6 0,-15 8 0,14 7 0,-13-5 0,5 12 0,-8-11 0,1 11 0,-1-5 0,0 0 0,9 6 0,1-14 0,9 13 0,-1-5 0,1-1 0,9 6 0,-6-5 0,-2 0 0,-4 5 0,-13-5 0,13-1 0,1 0 0,13-10 0,-2 2 0,10-11 0,-7 7 0,9-15 0,12 13 0,-18-12 0,15 13 0,-28-3 0,7 13 0,-9-4 0,-9 13 0,-1-12 0,-9 12 0,-7-12 0,6 13 0,-6-13 0,7 13 0,-7-13 0,5 13 0,-5-6 0,7 0 0,0-2 0,0-6 0,8-1 0,3-1 0,17 0 0,-7-1 0,17 0 0,-17 1 0,29 0 0,-34 7 0,14 3 0,-30 7 0,1 0 0,-1 0 0,0-6 0,8 4 0,-5-5 0,13-1 0,-13 7 0,5-7 0,7 8 0,-11 0 0,11 0 0,-14 0 0,-1-7 0,0 5 0,0-5 0,1 1 0,-1 4 0,0-12 0,0 6 0,9-1 0,-7-5 0,6 13 0,-7-6 0,-1 0 0,0 5 0,0-12 0,1 6 0,-1-1 0,0 2 0,0 0 0,9 6 0,-7-13 0,13 5 0,-13 1 0,5-6 0,-7 12 0,1-5 0,-1 1 0,0 4 0,0-11 0,-1 11 0,1-5 0,-1 7 0,0-6 0,1 4 0,-1-10 0,1 10 0,-1-11 0,1 11 0,-6-12 0,4 13 0,-4-6 0,-1 0 0,6 5 0,-6-12 0,7 13 0,1-13 0,-1 12 0,0-12 0,8 5 0,-5-7 0,13 0 0,-5-1 0,14 1 0,-4 7 0,-4-5 0,-9 5 0,-7 1 0,-1 1 0,0 0 0,0-2 0,0 1 0,1-6 0,-1 12 0,0-11 0,-1 11 0,-5-12 0,4 5 0,-4 1 0,-1-6 0,6 12 0,-6-11 0,8 4 0,-2-6 0,2 0 0,-2 0 0,1 7 0,0-6 0,-7 6 0,6 0 0,-12-6 0,11 13 0,-4-13 0,5 6 0,2-8 0,-2 1 0,2 0 0,-1 6 0,0-5 0,0 6 0,1-8 0,-1 1 0,0 6 0,0-4 0,0 4 0,1-6 0,-1-1 0,8-14 0,-6 10 0,14-18 0,-6 12 0,1 0 0,5 2 0,-13 0 0,14 5 0,-14-5 0,5 8 0,-7 0 0,-1 1 0,0 6 0,0-4 0,1 4 0,0-15 0,6 0 0,-5 6 0,-1-3 0,-3 12 0,-4-6 0,5 0 0,2-7 0,-1-3 0,0 7 0,1-4 0,0 14 0,-1-8 0,0 1 0,0-1 0,1 1 0,-1-1 0,0 1 0,0-1 0,1-7 0,0 5 0,0-5 0,-1 7 0,7 1 0,-5-1 0,5 1 0,-7-1 0,0 1 0,0-1 0,1 1 0,-1-1 0,0 1 0,0 6 0,1-4 0,-1 4 0,0-6 0,0-1 0,0 1 0,1-1 0,-1 1 0,0-1 0,0 1 0,1-1 0,-1 8 0,-7-6 0,6 5 0,-6-6 0,0 0 0,-1 0 0,-1-1 0,-4 1 0,5 0 0,-1 0 0,-4 0 0,4 0 0,1 0 0,-5 0 0,4-1 0,-6 2 0,7-2 0,-5 1 0,5 0 0,-7-1 0,0 1 0,0-1 0,0-6 0,0 5 0,0-6 0,6 8 0,-4 0 0,5-1 0,-7 1 0,0-1 0,0 1 0,0-1 0,7-7 0,-5-3 0,6-8 0,-1 0 0,-5 0 0,12 8 0,-5-12 0,-1 18 0,5-10 0,-11 15 0,4 0 0,-6 0 0,0 1 0,0 0 0,0-1 0,6 7 0,-10 2 0,2 0 0,-5-44 0,0-4 0,7 2 0,0-2 0,0-30 0,8 24 0,2 2 0,2-18 0,15-15 0,-8 35 0,-1 10 0,0-7 0,6 1 0,-3-5 0,2 14 0,-5 2 0,-2 15 0,0 0 0,1-6 0,-2 15 0,8-14 0,-6 14 0,5-5 0,-14 6 0,6 1 0,-5-9 0,6 14 0,1-12 0,-7 13 0,4-6 0,-11-1 0,5 1 0,-1-1 0,-4 1 0,5 0 0,0 0 0,-6-1 0,6 1 0,-7 0 0,7 7 0,-5-6 0,13-19 0,-4-17 0,7-15 0,2-13 0,-9 19 0,6-8 0,-8 22 0,1 1 0,-2 10 0,-1 8 0,-6 3 0,6 7 0,-7 1 0,0-1 0,0-7 0,8-13-3277,-6-33 0,6 7 2997,-8-17 280,9 12 0,-6-3 0,6-11 0,-9 1 0,8 10 0,-6 3 0,6 12 0,-1 9 0,-5-7 0,6 24 3276,-8-22 0,0 31-2994,0-21-282,0 23 0,0-14 0,0-14 0,0-14 0,0-21 0,0 0-412,0-12 412,0 9 0,0-9 0,0 40 0,0 0 0,0-34 0,7 3 0,-5 29 0,6 21 0,-8 0 0,0 8 0,0 3 0,0-1 0,0-2 412,0-17-412,0-3 0,0-10 0,0 1 0,0-1 0,0-11 0,0 9 0,0 1 0,0 3 0,0 18 0,0-7 0,0 9 0,0 0 0,0 8 0,0-13 0,0 12 0,8-24 0,1 15 0,10-17 0,-2 7 0,10-10 0,-6 1 0,12 9 0,-14 2 0,7 1 0,-10 15 0,0-6 0,0 19 0,-1-1 0,0 1 0,0-1 0,-6 1 0,4 0 0,-12 0 0,12 1 0,-11-1 0,10 0 0,-10 0 0,12-9 0,-6 7 0,2-15 0,3 15 0,-4-7 0,-1 8 0,-1 1 0,0 6 0,-6-4 0,6 4 0,-7-6 0,0 0 0,0 1 0,0 0 0,0-1 0,0 0 0,0-9 0,0-2 0,0-8 0,0 0 0,0 1 0,0-1 0,0 0 0,0 0 0,0 0 0,0 0 0,0 8 0,0 3 0,0 7 0,7-6 0,-5 5 0,4-6 0,-6 8 0,0-1 0,0 1 0,7 0 0,-6 0 0,6 0 0,-7 0 0,0 0 0,0 1 0,0-1 0,0 0 0,6 7 0,-4-5 0,5-2 0,-7-2 0,0-5 0,0 7 0,0 0 0,7-23 0,-5 8 0,14-28 0,-7 21 0,10-27 0,0 4 0,0-10 0,10-8 0,-11 31 0,2 0 0,19-19 0,5-13 0,-17 45 0,4 0 0,-13 8 0,6 2 0,-2 9 0,-5-1 0,4 8 0,-12-6 0,-9 12 0,-8-4 0,-6 6 0,6 6 0,-4-5 0,10 12 0,-11-5 0,5 0 0,-6 5 0,-1-5 0,-8 8 0,5-1 0,-7 19 0,16-21 0,1 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4T16:48:35.130"/>
    </inkml:context>
    <inkml:brush xml:id="br0">
      <inkml:brushProperty name="width" value="0.2" units="cm"/>
      <inkml:brushProperty name="height" value="0.2" units="cm"/>
      <inkml:brushProperty name="color" value="#F6630D"/>
    </inkml:brush>
  </inkml:definitions>
  <inkml:trace contextRef="#ctx0" brushRef="#br0">1 1 24575,'0'31'0,"0"-8"0,7 9 0,2-7 0,16 9 0,1 0 0,8-1 0,-8 1 0,7 9 0,-13 3 0,13 0 0,-13 7 0,5-17 0,-8 7 0,0-9 0,1 9 0,-1-7 0,0 8 0,0-11 0,1 11 0,0 1 0,0 11 0,0-10 0,8 21 0,-8-27 0,8 19 0,-17-26 0,6 1 0,-13-9 0,13 7 0,-6-6 0,16 32 0,-13-9 0,11 22 0,-12-16 0,-1-9 0,6-3 0,-14-2 0,12-14 0,-13 3 0,13-15 0,-12 0 0,12 9 0,-12-7 0,13 24 0,4 22 0,1-2 0,6 9 0,-7-17 0,-10-16 0,7 6 0,-7-18 0,0 7 0,5-7 0,-5 1 0,8 15 0,-1-13 0,11 25 0,-7-7 0,14 9 0,-13 1 0,6-1 0,-1 0 0,-5 1 0,4-19 0,-8 5 0,0-17 0,-1 1 0,0-3 0,-1-1 0,0-5 0,0 5 0,1-7 0,-1 0 0,-7 1 0,6-1 0,-5 8 0,0-5 0,5 5 0,-6-8 0,1 0 0,4 1 0,-4-1 0,6 0 0,0 0 0,0 1 0,1-1 0,-1 0 0,8 1 0,3 0 0,8 1 0,-1 0 0,1 7 0,15 17 0,-12-3 0,12 3 0,-24-18 0,7 2 0,-15-8 0,15 7 0,-15-9 0,6 1 0,-7 0 0,-1-1 0,0 0 0,0 0 0,1 9 0,-7-7 0,6 15 0,-7-8 0,2 1 0,3-3 0,-11-7 0,11 0 0,-11 1 0,5-1 0,0 7 0,-6 3 0,13-1 0,-12-1 0,12 1 0,-12-7 0,12 7 0,-12-1 0,11-6 0,-11 7 0,11-9 0,-11 0 0,5 0 0,-7 9 0,7-7 0,-6 7 0,6-3 0,-7 5 0,8 6 0,-7-7 0,7 7 0,-8-7 0,0 19 0,0-8 0,0 7 0,0 1 0,0-8 0,0 17 0,0-8 0,0 1 0,0 7 0,0-7 0,0 9 0,0-9 0,0 7 0,0-17 0,0 17 0,0-17 0,0-1 0,0-3 0,0-8 0,0 1 0,0-3 0,0-7 0,0 0 0,0-1 0,7-6 0,-6 4 0,13-10 0,-6 4 0,7 1 0,0 1 0,0 7 0,0 1 0,16 14 0,-11 7 0,11 6 0,-13 0 0,-1-9 0,0-1 0,-1-7 0,0-3 0,7-7 0,-6 0 0,15 0 0,-7 0 0,9 1 0,0 0 0,0 7 0,-1 3 0,8 6 0,-6-7 0,-3-4 0,-8-6 0,-9 0 0,0-1 0,0-7 0,1-1 0,-2-7 0,1 0 0,-7 7 0,-2 1 0,0 0 0,2-2 0,6-6 0,0 0 0,1 0 0,-7 6 0,5-4 0,-11 11 0,5-5 0,0 0 0,-6 5 0,12-12 0,-11 12 0,4-5 0,-6 6 0,0 0 0,0 1 0,-6 0 0,-2 0 0,0-1 0,-5 1 0,11 0 0,-11-1 0,12 1 0,-13 0 0,13 0 0,-13-7 0,12 5 0,-5-4 0,0 6 0,-2 9 0,-8 11 0,7 1 0,-6 17 0,6-17 0,-8 7 0,1-9 0,0 0 0,0-1 0,8-7 0,1-3 0,8-8 0,12-6 0,-2-2 0,53-7 0,-19 0 0,13 4 0,4 2 0,15 6 0,-18-2 0,3 2 0,6 3 0,-1 0 0,28-1 0,-35 0 0,-3-1 0,-1-11 0,0 14 0,-17-14 0,3 6 0,-24-1 0,7-5 0,-9 5 0,0-1 0,1-4 0,-2 5 0,1-7 0,-1 0 0,-6 6 0,4-4 0,-4 4 0,6-6 0,1 0 0,8 0 0,23 0 0,27 0 0,-1 0 0,-20 0 0,-1 0 0,22 0 0,9 0 0,-16 0 0,-20 0 0,-3 0 0,-10 0 0,-8 0 0,-3 0 0,-8 0 0,1 0 0,-1 0 0,-6 6 0,-2 2 0,-6 6 0,6-6 0,-4 4 0,11-10 0,-5 4 0,7-6 0,-1 0 0,1 0 0,0 0 0,0 0 0,0 0 0,1 0 0,-1 0 0,-1 0 0,1 0 0,-1 0 0,0 0 0,1 0 0,0 0 0,1 0 0,-1 0 0,0 0 0,7 0 0,-5 0 0,5 0 0,-7 0 0,0 0 0,-1 0 0,0 0 0,-6 6 0,-2 2 0,-6 6 0,0 0 0,0 0 0,0 0 0,0 0 0,0 1 0,0-1 0,0 0 0,0 0 0,0 0 0,0 0 0,0 0 0,7-6 0,2 5 0,-1-4 0,6-1 0,-6 6 0,7-13 0,-7 13 0,5-13 0,-11 13 0,11-12 0,-5 4 0,0 1 0,5-5 0,-5 11 0,7-12 0,-7 13 0,-2-7 0,1 2 0,1 3 0,0-3 0,-2 5 0,1-6 0,-5 5 0,4-5 0,-6 6 0,7 0 0,-6 1 0,6-1 0,-7 2 0,6-2 0,-4 2 0,5-1 0,0 0 0,-6 0 0,13 1 0,-13-1 0,13-7 0,-12 6 0,11-6 0,2 7 0,2 0 0,4 0 0,-6-1 0,-7 1 0,-2-1 0,-6 0 0,0 0 0,0 0 0,0 7 0,7-4 0,-6 5 0,12-14 0,-5-1 0,6-7 0,0 0 0,0 0 0,1 0 0,15 14 0,-10 5 0,18 6 0,-11 0 0,-2-9 0,7 0 0,-15 0 0,6 0 0,-7-1 0,-2-7 0,-5 5 0,3-11 0,-4 4 0,6-6 0,7 7 0,4 2 0,7 8 0,2-1 0,9 2 0,-7-1 0,7 1 0,-9 6 0,0-5 0,-9 4 0,-1-7 0,-9-1 0,0 1 0,0-1 0,0 0 0,19 2 0,5 18 0,20 7 0,1 19 0,3 11 0,-11 0 0,8 3 0,-31-28 0,-1-2 0,15 9 0,-1 14 0,-26-43 0,0-1 0,-7-9 0,-3 0 0,1-6 0,-5 4 0,5-5 0,-1-18 0,13-25 0,11-41 0,9 3-1639,-10 27 1,4-1-1,7 0 1,2 4 1523,1 5 0,3 5-56,10-1 1,1 7 170,26 10 0,-25 23 0,4 22 0,-28 12 0,26 20 0,-1-10 0,1 8 0,-14-20 0,-1 8 0,-19-21 0,-3-2 3276,-7-7 0,-1-1-2703,0 0-573,-6 0 0,-3 9 0,-6-7 0,0 15 0,0-15 0,0 6 0,0 1 0,0-7 0,0 7 0,0-9 0,0-1 0,0 1 0,0 0 0,0-1 0,0 1 0,0 8 0,0 2 0,0 9 0,0 0 0,0-1 0,0 1 0,0-9 0,8 7 0,0-15-3277,2 7 0,3-9 3047,-4 0 230,-1 0 0,6 1 0,-6-1 0,8 8 0,0 3 3276,8 14 0,-13-12-3044,10 2-232,-20-15 0,13 0 0,-12 0 0,4 1 0,1-8 0,-5 6 0,5-6 0,-7 6 0,0 1 0,0-1 0,0 1 0,0 0 0,0-1 0,0 1 0,0-1 0,-7 1 0,6 0 0,-12 6 0,3 3 0,-7 18 0,7-6 0,-6 17 0,5-7 0,1 0 0,-6-3 0,7-9 0,-8 6 0,8-13 0,2 4 0,7-16 0,0 0 0,-7-6 0,6 4 0,-6-6 0,7 8 0,0-2 0,0 1 0,0 1 0,0-1 0,0 0 0,0 0 0,6-6 0,2-2 0,6-6 0,0 0 0,2 0 0,-2 14 0,2-11 0,-1 18 0,0-20 0,-6 13 0,4-13 0,-11 13 0,11-12 0,-11 11 0,12-11 0,-6 11 0,0-5 0,4 6 0,-10 0 0,4 0 0,-6 0 0,7-6 0,-6 6 0,6-6 0,0 0 0,-5 5 0,4-4 0,1-1 0,2 6 0,-1-6 0,6 7 0,1 7 0,-5-5 0,10 5 0,-11-6 0,-1-1 0,6 0 0,-13 0 0,13 7 0,-12-5 0,4 5 0,-6-8 0,7-6 0,-6 5 0,5-6 0,-6 8 0,0-1 0,7 2 0,-5-1 0,11 0 0,-11 0 0,12 0 0,-13 1 0,13-1 0,-13 0 0,13-6 0,-12 4 0,11-4 0,-5 5 0,0 1 0,-1-1 0,-1-7 0,-4 6 0,5-5 0,-7 6 0,0 0 0,0-6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Roboto" panose="02000000000000000000" pitchFamily="2" charset="0"/>
              </a:defRPr>
            </a:lvl1pPr>
          </a:lstStyle>
          <a:p>
            <a:fld id="{05784E2B-2745-6741-97CA-F58E40B1CFF9}" type="datetimeFigureOut">
              <a:rPr lang="en-US" smtClean="0"/>
              <a:pPr/>
              <a:t>7/7/24</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8CEAD139-1893-F841-8B2A-D9F209C2AC49}" type="slidenum">
              <a:rPr lang="en-US" smtClean="0"/>
              <a:pPr/>
              <a:t>‹#›</a:t>
            </a:fld>
            <a:endParaRPr lang="en-US" dirty="0"/>
          </a:p>
        </p:txBody>
      </p:sp>
    </p:spTree>
    <p:extLst>
      <p:ext uri="{BB962C8B-B14F-4D97-AF65-F5344CB8AC3E}">
        <p14:creationId xmlns:p14="http://schemas.microsoft.com/office/powerpoint/2010/main" val="4285556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1</a:t>
            </a:fld>
            <a:endParaRPr lang="en-US"/>
          </a:p>
        </p:txBody>
      </p:sp>
    </p:spTree>
    <p:extLst>
      <p:ext uri="{BB962C8B-B14F-4D97-AF65-F5344CB8AC3E}">
        <p14:creationId xmlns:p14="http://schemas.microsoft.com/office/powerpoint/2010/main" val="777263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 Bois had strong but contested authority of the magazine</a:t>
            </a:r>
          </a:p>
          <a:p>
            <a:r>
              <a:rPr lang="en-US" dirty="0"/>
              <a:t>He didn’t get to print everything he wanted, but he never printed anything he didn’t want to.</a:t>
            </a:r>
          </a:p>
          <a:p>
            <a:r>
              <a:rPr lang="en-US" dirty="0"/>
              <a:t>This means, we can use the journal as a fairly representative view of how he thought the cause of civil rights could best be advanced.</a:t>
            </a:r>
          </a:p>
          <a:p>
            <a:endParaRPr lang="en-US" dirty="0"/>
          </a:p>
          <a:p>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12</a:t>
            </a:fld>
            <a:endParaRPr lang="en-US"/>
          </a:p>
        </p:txBody>
      </p:sp>
    </p:spTree>
    <p:extLst>
      <p:ext uri="{BB962C8B-B14F-4D97-AF65-F5344CB8AC3E}">
        <p14:creationId xmlns:p14="http://schemas.microsoft.com/office/powerpoint/2010/main" val="1952365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13</a:t>
            </a:fld>
            <a:endParaRPr lang="en-US"/>
          </a:p>
        </p:txBody>
      </p:sp>
    </p:spTree>
    <p:extLst>
      <p:ext uri="{BB962C8B-B14F-4D97-AF65-F5344CB8AC3E}">
        <p14:creationId xmlns:p14="http://schemas.microsoft.com/office/powerpoint/2010/main" val="3254555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14</a:t>
            </a:fld>
            <a:endParaRPr lang="en-US"/>
          </a:p>
        </p:txBody>
      </p:sp>
    </p:spTree>
    <p:extLst>
      <p:ext uri="{BB962C8B-B14F-4D97-AF65-F5344CB8AC3E}">
        <p14:creationId xmlns:p14="http://schemas.microsoft.com/office/powerpoint/2010/main" val="1987348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15</a:t>
            </a:fld>
            <a:endParaRPr lang="en-US"/>
          </a:p>
        </p:txBody>
      </p:sp>
    </p:spTree>
    <p:extLst>
      <p:ext uri="{BB962C8B-B14F-4D97-AF65-F5344CB8AC3E}">
        <p14:creationId xmlns:p14="http://schemas.microsoft.com/office/powerpoint/2010/main" val="304090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16</a:t>
            </a:fld>
            <a:endParaRPr lang="en-US"/>
          </a:p>
        </p:txBody>
      </p:sp>
    </p:spTree>
    <p:extLst>
      <p:ext uri="{BB962C8B-B14F-4D97-AF65-F5344CB8AC3E}">
        <p14:creationId xmlns:p14="http://schemas.microsoft.com/office/powerpoint/2010/main" val="1890633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17</a:t>
            </a:fld>
            <a:endParaRPr lang="en-US"/>
          </a:p>
        </p:txBody>
      </p:sp>
    </p:spTree>
    <p:extLst>
      <p:ext uri="{BB962C8B-B14F-4D97-AF65-F5344CB8AC3E}">
        <p14:creationId xmlns:p14="http://schemas.microsoft.com/office/powerpoint/2010/main" val="2933903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18</a:t>
            </a:fld>
            <a:endParaRPr lang="en-US"/>
          </a:p>
        </p:txBody>
      </p:sp>
    </p:spTree>
    <p:extLst>
      <p:ext uri="{BB962C8B-B14F-4D97-AF65-F5344CB8AC3E}">
        <p14:creationId xmlns:p14="http://schemas.microsoft.com/office/powerpoint/2010/main" val="1400808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19</a:t>
            </a:fld>
            <a:endParaRPr lang="en-US"/>
          </a:p>
        </p:txBody>
      </p:sp>
    </p:spTree>
    <p:extLst>
      <p:ext uri="{BB962C8B-B14F-4D97-AF65-F5344CB8AC3E}">
        <p14:creationId xmlns:p14="http://schemas.microsoft.com/office/powerpoint/2010/main" val="3816417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Roboto Slab" pitchFamily="2" charset="0"/>
                <a:ea typeface="Roboto Slab" pitchFamily="2" charset="0"/>
              </a:rPr>
              <a:t>Largely black base of subscribers gave Du Bois some </a:t>
            </a:r>
            <a:r>
              <a:rPr lang="en-US" sz="1200" b="1" dirty="0" err="1">
                <a:latin typeface="Roboto Slab" pitchFamily="2" charset="0"/>
                <a:ea typeface="Roboto Slab" pitchFamily="2" charset="0"/>
              </a:rPr>
              <a:t>legitmacy</a:t>
            </a:r>
            <a:r>
              <a:rPr lang="en-US" sz="1200" b="1" dirty="0">
                <a:latin typeface="Roboto Slab" pitchFamily="2" charset="0"/>
                <a:ea typeface="Roboto Slab" pitchFamily="2" charset="0"/>
              </a:rPr>
              <a:t>.</a:t>
            </a:r>
          </a:p>
        </p:txBody>
      </p:sp>
      <p:sp>
        <p:nvSpPr>
          <p:cNvPr id="4" name="Slide Number Placeholder 3"/>
          <p:cNvSpPr>
            <a:spLocks noGrp="1"/>
          </p:cNvSpPr>
          <p:nvPr>
            <p:ph type="sldNum" sz="quarter" idx="5"/>
          </p:nvPr>
        </p:nvSpPr>
        <p:spPr/>
        <p:txBody>
          <a:bodyPr/>
          <a:lstStyle/>
          <a:p>
            <a:fld id="{8CEAD139-1893-F841-8B2A-D9F209C2AC49}" type="slidenum">
              <a:rPr lang="en-US" smtClean="0"/>
              <a:t>20</a:t>
            </a:fld>
            <a:endParaRPr lang="en-US"/>
          </a:p>
        </p:txBody>
      </p:sp>
    </p:spTree>
    <p:extLst>
      <p:ext uri="{BB962C8B-B14F-4D97-AF65-F5344CB8AC3E}">
        <p14:creationId xmlns:p14="http://schemas.microsoft.com/office/powerpoint/2010/main" val="3075311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21</a:t>
            </a:fld>
            <a:endParaRPr lang="en-US"/>
          </a:p>
        </p:txBody>
      </p:sp>
    </p:spTree>
    <p:extLst>
      <p:ext uri="{BB962C8B-B14F-4D97-AF65-F5344CB8AC3E}">
        <p14:creationId xmlns:p14="http://schemas.microsoft.com/office/powerpoint/2010/main" val="407257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2</a:t>
            </a:fld>
            <a:endParaRPr lang="en-US"/>
          </a:p>
        </p:txBody>
      </p:sp>
    </p:spTree>
    <p:extLst>
      <p:ext uri="{BB962C8B-B14F-4D97-AF65-F5344CB8AC3E}">
        <p14:creationId xmlns:p14="http://schemas.microsoft.com/office/powerpoint/2010/main" val="435293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529"/>
                </a:solidFill>
                <a:effectLst/>
                <a:latin typeface="Open Sans Light" pitchFamily="2" charset="0"/>
              </a:rPr>
              <a:t>Reverend Frederick A. Cullen was pastor of Salem Methodist Episcopal Church in New York City. </a:t>
            </a:r>
            <a:r>
              <a:rPr lang="en-US" b="0" i="0" dirty="0">
                <a:solidFill>
                  <a:srgbClr val="202122"/>
                </a:solidFill>
                <a:effectLst/>
                <a:latin typeface="Arial" panose="020B0604020202020204" pitchFamily="34" charset="0"/>
              </a:rPr>
              <a:t>The church was overcrowded, as 3,000 people came to witness the </a:t>
            </a:r>
            <a:r>
              <a:rPr lang="en-US" b="0" i="0" dirty="0" err="1">
                <a:solidFill>
                  <a:srgbClr val="202122"/>
                </a:solidFill>
                <a:effectLst/>
                <a:latin typeface="Arial" panose="020B0604020202020204" pitchFamily="34" charset="0"/>
              </a:rPr>
              <a:t>ceremon</a:t>
            </a:r>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22</a:t>
            </a:fld>
            <a:endParaRPr lang="en-US"/>
          </a:p>
        </p:txBody>
      </p:sp>
    </p:spTree>
    <p:extLst>
      <p:ext uri="{BB962C8B-B14F-4D97-AF65-F5344CB8AC3E}">
        <p14:creationId xmlns:p14="http://schemas.microsoft.com/office/powerpoint/2010/main" val="127247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23</a:t>
            </a:fld>
            <a:endParaRPr lang="en-US"/>
          </a:p>
        </p:txBody>
      </p:sp>
    </p:spTree>
    <p:extLst>
      <p:ext uri="{BB962C8B-B14F-4D97-AF65-F5344CB8AC3E}">
        <p14:creationId xmlns:p14="http://schemas.microsoft.com/office/powerpoint/2010/main" val="4072989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24</a:t>
            </a:fld>
            <a:endParaRPr lang="en-US"/>
          </a:p>
        </p:txBody>
      </p:sp>
    </p:spTree>
    <p:extLst>
      <p:ext uri="{BB962C8B-B14F-4D97-AF65-F5344CB8AC3E}">
        <p14:creationId xmlns:p14="http://schemas.microsoft.com/office/powerpoint/2010/main" val="3999080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25</a:t>
            </a:fld>
            <a:endParaRPr lang="en-US"/>
          </a:p>
        </p:txBody>
      </p:sp>
    </p:spTree>
    <p:extLst>
      <p:ext uri="{BB962C8B-B14F-4D97-AF65-F5344CB8AC3E}">
        <p14:creationId xmlns:p14="http://schemas.microsoft.com/office/powerpoint/2010/main" val="4046300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26</a:t>
            </a:fld>
            <a:endParaRPr lang="en-US"/>
          </a:p>
        </p:txBody>
      </p:sp>
    </p:spTree>
    <p:extLst>
      <p:ext uri="{BB962C8B-B14F-4D97-AF65-F5344CB8AC3E}">
        <p14:creationId xmlns:p14="http://schemas.microsoft.com/office/powerpoint/2010/main" val="3514328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27</a:t>
            </a:fld>
            <a:endParaRPr lang="en-US"/>
          </a:p>
        </p:txBody>
      </p:sp>
    </p:spTree>
    <p:extLst>
      <p:ext uri="{BB962C8B-B14F-4D97-AF65-F5344CB8AC3E}">
        <p14:creationId xmlns:p14="http://schemas.microsoft.com/office/powerpoint/2010/main" val="1570955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28</a:t>
            </a:fld>
            <a:endParaRPr lang="en-US"/>
          </a:p>
        </p:txBody>
      </p:sp>
    </p:spTree>
    <p:extLst>
      <p:ext uri="{BB962C8B-B14F-4D97-AF65-F5344CB8AC3E}">
        <p14:creationId xmlns:p14="http://schemas.microsoft.com/office/powerpoint/2010/main" val="3154195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29</a:t>
            </a:fld>
            <a:endParaRPr lang="en-US"/>
          </a:p>
        </p:txBody>
      </p:sp>
    </p:spTree>
    <p:extLst>
      <p:ext uri="{BB962C8B-B14F-4D97-AF65-F5344CB8AC3E}">
        <p14:creationId xmlns:p14="http://schemas.microsoft.com/office/powerpoint/2010/main" val="2624962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30</a:t>
            </a:fld>
            <a:endParaRPr lang="en-US"/>
          </a:p>
        </p:txBody>
      </p:sp>
    </p:spTree>
    <p:extLst>
      <p:ext uri="{BB962C8B-B14F-4D97-AF65-F5344CB8AC3E}">
        <p14:creationId xmlns:p14="http://schemas.microsoft.com/office/powerpoint/2010/main" val="2200713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31</a:t>
            </a:fld>
            <a:endParaRPr lang="en-US"/>
          </a:p>
        </p:txBody>
      </p:sp>
    </p:spTree>
    <p:extLst>
      <p:ext uri="{BB962C8B-B14F-4D97-AF65-F5344CB8AC3E}">
        <p14:creationId xmlns:p14="http://schemas.microsoft.com/office/powerpoint/2010/main" val="186980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3</a:t>
            </a:fld>
            <a:endParaRPr lang="en-US"/>
          </a:p>
        </p:txBody>
      </p:sp>
    </p:spTree>
    <p:extLst>
      <p:ext uri="{BB962C8B-B14F-4D97-AF65-F5344CB8AC3E}">
        <p14:creationId xmlns:p14="http://schemas.microsoft.com/office/powerpoint/2010/main" val="4088781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32</a:t>
            </a:fld>
            <a:endParaRPr lang="en-US"/>
          </a:p>
        </p:txBody>
      </p:sp>
    </p:spTree>
    <p:extLst>
      <p:ext uri="{BB962C8B-B14F-4D97-AF65-F5344CB8AC3E}">
        <p14:creationId xmlns:p14="http://schemas.microsoft.com/office/powerpoint/2010/main" val="2632089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Amenia Conference 1916</a:t>
            </a:r>
          </a:p>
        </p:txBody>
      </p:sp>
      <p:sp>
        <p:nvSpPr>
          <p:cNvPr id="4" name="Slide Number Placeholder 3"/>
          <p:cNvSpPr>
            <a:spLocks noGrp="1"/>
          </p:cNvSpPr>
          <p:nvPr>
            <p:ph type="sldNum" sz="quarter" idx="5"/>
          </p:nvPr>
        </p:nvSpPr>
        <p:spPr/>
        <p:txBody>
          <a:bodyPr/>
          <a:lstStyle/>
          <a:p>
            <a:fld id="{8CEAD139-1893-F841-8B2A-D9F209C2AC49}" type="slidenum">
              <a:rPr lang="en-US" smtClean="0"/>
              <a:t>33</a:t>
            </a:fld>
            <a:endParaRPr lang="en-US"/>
          </a:p>
        </p:txBody>
      </p:sp>
    </p:spTree>
    <p:extLst>
      <p:ext uri="{BB962C8B-B14F-4D97-AF65-F5344CB8AC3E}">
        <p14:creationId xmlns:p14="http://schemas.microsoft.com/office/powerpoint/2010/main" val="1504381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rPr>
              <a:t>Three </a:t>
            </a:r>
            <a:r>
              <a:rPr lang="en-US" b="0" i="0" u="none" strike="noStrike" dirty="0" err="1">
                <a:solidFill>
                  <a:srgbClr val="000000"/>
                </a:solidFill>
                <a:effectLst/>
                <a:latin typeface="Arial" panose="020B0604020202020204" pitchFamily="34" charset="0"/>
              </a:rPr>
              <a:t>soicologists</a:t>
            </a:r>
            <a:r>
              <a:rPr lang="en-US" b="0" i="0" u="none" strike="noStrike" dirty="0">
                <a:solidFill>
                  <a:srgbClr val="000000"/>
                </a:solidFill>
                <a:effectLst/>
                <a:latin typeface="Arial" panose="020B0604020202020204" pitchFamily="34" charset="0"/>
              </a:rPr>
              <a:t>: W.E.B. Du Bois, E. Franklin Frazier, Ira De A. Reid.</a:t>
            </a:r>
            <a:br>
              <a:rPr lang="en-US" dirty="0"/>
            </a:br>
            <a:endParaRPr lang="en-US" dirty="0"/>
          </a:p>
        </p:txBody>
      </p:sp>
      <p:sp>
        <p:nvSpPr>
          <p:cNvPr id="4" name="Slide Number Placeholder 3"/>
          <p:cNvSpPr>
            <a:spLocks noGrp="1"/>
          </p:cNvSpPr>
          <p:nvPr>
            <p:ph type="sldNum" sz="quarter" idx="5"/>
          </p:nvPr>
        </p:nvSpPr>
        <p:spPr/>
        <p:txBody>
          <a:bodyPr/>
          <a:lstStyle/>
          <a:p>
            <a:fld id="{EAE402F3-6C3C-624F-9E85-C912BFD5B9C6}" type="slidenum">
              <a:rPr lang="en-US" smtClean="0"/>
              <a:t>34</a:t>
            </a:fld>
            <a:endParaRPr lang="en-US"/>
          </a:p>
        </p:txBody>
      </p:sp>
    </p:spTree>
    <p:extLst>
      <p:ext uri="{BB962C8B-B14F-4D97-AF65-F5344CB8AC3E}">
        <p14:creationId xmlns:p14="http://schemas.microsoft.com/office/powerpoint/2010/main" val="1099679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1919 Pan African Conference</a:t>
            </a:r>
          </a:p>
        </p:txBody>
      </p:sp>
      <p:sp>
        <p:nvSpPr>
          <p:cNvPr id="4" name="Slide Number Placeholder 3"/>
          <p:cNvSpPr>
            <a:spLocks noGrp="1"/>
          </p:cNvSpPr>
          <p:nvPr>
            <p:ph type="sldNum" sz="quarter" idx="5"/>
          </p:nvPr>
        </p:nvSpPr>
        <p:spPr/>
        <p:txBody>
          <a:bodyPr/>
          <a:lstStyle/>
          <a:p>
            <a:fld id="{8CEAD139-1893-F841-8B2A-D9F209C2AC49}" type="slidenum">
              <a:rPr lang="en-US" smtClean="0"/>
              <a:t>35</a:t>
            </a:fld>
            <a:endParaRPr lang="en-US"/>
          </a:p>
        </p:txBody>
      </p:sp>
    </p:spTree>
    <p:extLst>
      <p:ext uri="{BB962C8B-B14F-4D97-AF65-F5344CB8AC3E}">
        <p14:creationId xmlns:p14="http://schemas.microsoft.com/office/powerpoint/2010/main" val="4143814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Roboto Slab" pitchFamily="2" charset="0"/>
                <a:ea typeface="Roboto Slab" pitchFamily="2" charset="0"/>
              </a:rPr>
              <a:t>Claude McKay- </a:t>
            </a:r>
            <a:r>
              <a:rPr lang="en-US" sz="1200" b="1" i="0" u="none" strike="noStrike" dirty="0">
                <a:effectLst/>
                <a:latin typeface="-webkit-standard"/>
              </a:rPr>
              <a:t>1922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effectLst/>
              <a:latin typeface="-webkit-standard"/>
              <a:ea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dirty="0">
                <a:effectLst/>
                <a:latin typeface="Roboto Slab" pitchFamily="2" charset="0"/>
                <a:ea typeface="Roboto Slab" pitchFamily="2" charset="0"/>
              </a:rPr>
              <a:t>The petit-bourgeoisie, which whom the race is honeycombed, find expression chiefly in the “National Association for the Advancement of Colored People,” in which a group of bourgeois gentlemen (colored and white) and gentlemen who, while lacking the bourgeois gold, carry around the bourgeois psychology, dominate a large but not compactly organized or effectively functioning body of workers and professionals.</a:t>
            </a:r>
            <a:endParaRPr lang="en-US" sz="1200" u="none" strike="noStrike" dirty="0">
              <a:effectLst/>
              <a:latin typeface="Roboto Slab" pitchFamily="2" charset="0"/>
              <a:ea typeface="Roboto Slab" pitchFamily="2" charset="0"/>
            </a:endParaRPr>
          </a:p>
          <a:p>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36</a:t>
            </a:fld>
            <a:endParaRPr lang="en-US"/>
          </a:p>
        </p:txBody>
      </p:sp>
    </p:spTree>
    <p:extLst>
      <p:ext uri="{BB962C8B-B14F-4D97-AF65-F5344CB8AC3E}">
        <p14:creationId xmlns:p14="http://schemas.microsoft.com/office/powerpoint/2010/main" val="3382020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37</a:t>
            </a:fld>
            <a:endParaRPr lang="en-US"/>
          </a:p>
        </p:txBody>
      </p:sp>
    </p:spTree>
    <p:extLst>
      <p:ext uri="{BB962C8B-B14F-4D97-AF65-F5344CB8AC3E}">
        <p14:creationId xmlns:p14="http://schemas.microsoft.com/office/powerpoint/2010/main" val="1469840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38</a:t>
            </a:fld>
            <a:endParaRPr lang="en-US"/>
          </a:p>
        </p:txBody>
      </p:sp>
    </p:spTree>
    <p:extLst>
      <p:ext uri="{BB962C8B-B14F-4D97-AF65-F5344CB8AC3E}">
        <p14:creationId xmlns:p14="http://schemas.microsoft.com/office/powerpoint/2010/main" val="1564038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dirty="0">
                <a:solidFill>
                  <a:srgbClr val="111111"/>
                </a:solidFill>
                <a:effectLst/>
                <a:latin typeface="Palatino" pitchFamily="2" charset="77"/>
              </a:rPr>
              <a:t>So many persons have asked for the complete text of the address delivered by Dr. Du Bois at the Chicago Conference of the National Association for the Advancement of Colored People that we are publishing the address here.</a:t>
            </a:r>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39</a:t>
            </a:fld>
            <a:endParaRPr lang="en-US"/>
          </a:p>
        </p:txBody>
      </p:sp>
    </p:spTree>
    <p:extLst>
      <p:ext uri="{BB962C8B-B14F-4D97-AF65-F5344CB8AC3E}">
        <p14:creationId xmlns:p14="http://schemas.microsoft.com/office/powerpoint/2010/main" val="154837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40</a:t>
            </a:fld>
            <a:endParaRPr lang="en-US"/>
          </a:p>
        </p:txBody>
      </p:sp>
    </p:spTree>
    <p:extLst>
      <p:ext uri="{BB962C8B-B14F-4D97-AF65-F5344CB8AC3E}">
        <p14:creationId xmlns:p14="http://schemas.microsoft.com/office/powerpoint/2010/main" val="1711256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41</a:t>
            </a:fld>
            <a:endParaRPr lang="en-US"/>
          </a:p>
        </p:txBody>
      </p:sp>
    </p:spTree>
    <p:extLst>
      <p:ext uri="{BB962C8B-B14F-4D97-AF65-F5344CB8AC3E}">
        <p14:creationId xmlns:p14="http://schemas.microsoft.com/office/powerpoint/2010/main" val="327388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4</a:t>
            </a:fld>
            <a:endParaRPr lang="en-US"/>
          </a:p>
        </p:txBody>
      </p:sp>
    </p:spTree>
    <p:extLst>
      <p:ext uri="{BB962C8B-B14F-4D97-AF65-F5344CB8AC3E}">
        <p14:creationId xmlns:p14="http://schemas.microsoft.com/office/powerpoint/2010/main" val="3896800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dirty="0">
                <a:solidFill>
                  <a:srgbClr val="111111"/>
                </a:solidFill>
                <a:effectLst/>
                <a:latin typeface="Palatino" pitchFamily="2" charset="77"/>
              </a:rPr>
              <a:t>Citation:</a:t>
            </a:r>
            <a:r>
              <a:rPr lang="en-US" b="0" i="0" u="none" strike="noStrike" dirty="0">
                <a:solidFill>
                  <a:srgbClr val="333333"/>
                </a:solidFill>
                <a:effectLst/>
                <a:latin typeface="Palatino" pitchFamily="2" charset="77"/>
              </a:rPr>
              <a:t> Du Bois, W.E.B. 1916. “The Waco Horror.” </a:t>
            </a:r>
            <a:r>
              <a:rPr lang="en-US" b="0" i="1" u="none" strike="noStrike" dirty="0">
                <a:solidFill>
                  <a:srgbClr val="111111"/>
                </a:solidFill>
                <a:effectLst/>
                <a:latin typeface="Palatino" pitchFamily="2" charset="77"/>
              </a:rPr>
              <a:t>The Crisis</a:t>
            </a:r>
            <a:r>
              <a:rPr lang="en-US" b="0" i="0" u="none" strike="noStrike" dirty="0">
                <a:solidFill>
                  <a:srgbClr val="333333"/>
                </a:solidFill>
                <a:effectLst/>
                <a:latin typeface="Palatino" pitchFamily="2" charset="77"/>
              </a:rPr>
              <a:t>. 12(3-Supplement):1–8.</a:t>
            </a:r>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42</a:t>
            </a:fld>
            <a:endParaRPr lang="en-US"/>
          </a:p>
        </p:txBody>
      </p:sp>
    </p:spTree>
    <p:extLst>
      <p:ext uri="{BB962C8B-B14F-4D97-AF65-F5344CB8AC3E}">
        <p14:creationId xmlns:p14="http://schemas.microsoft.com/office/powerpoint/2010/main" val="2445345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Investigations in the Crisis, several of which also received publicity elsewhere, with Walter White’s writings. </a:t>
            </a:r>
          </a:p>
        </p:txBody>
      </p:sp>
      <p:sp>
        <p:nvSpPr>
          <p:cNvPr id="4" name="Slide Number Placeholder 3"/>
          <p:cNvSpPr>
            <a:spLocks noGrp="1"/>
          </p:cNvSpPr>
          <p:nvPr>
            <p:ph type="sldNum" sz="quarter" idx="5"/>
          </p:nvPr>
        </p:nvSpPr>
        <p:spPr/>
        <p:txBody>
          <a:bodyPr/>
          <a:lstStyle/>
          <a:p>
            <a:fld id="{8CEAD139-1893-F841-8B2A-D9F209C2AC49}" type="slidenum">
              <a:rPr lang="en-US" smtClean="0"/>
              <a:t>43</a:t>
            </a:fld>
            <a:endParaRPr lang="en-US"/>
          </a:p>
        </p:txBody>
      </p:sp>
    </p:spTree>
    <p:extLst>
      <p:ext uri="{BB962C8B-B14F-4D97-AF65-F5344CB8AC3E}">
        <p14:creationId xmlns:p14="http://schemas.microsoft.com/office/powerpoint/2010/main" val="566409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latin typeface="Palatino" pitchFamily="2" charset="77"/>
              </a:rPr>
              <a:t>APSR</a:t>
            </a:r>
          </a:p>
        </p:txBody>
      </p:sp>
      <p:sp>
        <p:nvSpPr>
          <p:cNvPr id="4" name="Slide Number Placeholder 3"/>
          <p:cNvSpPr>
            <a:spLocks noGrp="1"/>
          </p:cNvSpPr>
          <p:nvPr>
            <p:ph type="sldNum" sz="quarter" idx="5"/>
          </p:nvPr>
        </p:nvSpPr>
        <p:spPr/>
        <p:txBody>
          <a:bodyPr/>
          <a:lstStyle/>
          <a:p>
            <a:fld id="{8CEAD139-1893-F841-8B2A-D9F209C2AC49}" type="slidenum">
              <a:rPr lang="en-US" smtClean="0"/>
              <a:t>44</a:t>
            </a:fld>
            <a:endParaRPr lang="en-US"/>
          </a:p>
        </p:txBody>
      </p:sp>
    </p:spTree>
    <p:extLst>
      <p:ext uri="{BB962C8B-B14F-4D97-AF65-F5344CB8AC3E}">
        <p14:creationId xmlns:p14="http://schemas.microsoft.com/office/powerpoint/2010/main" val="1732225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Demography</a:t>
            </a:r>
          </a:p>
        </p:txBody>
      </p:sp>
      <p:sp>
        <p:nvSpPr>
          <p:cNvPr id="4" name="Slide Number Placeholder 3"/>
          <p:cNvSpPr>
            <a:spLocks noGrp="1"/>
          </p:cNvSpPr>
          <p:nvPr>
            <p:ph type="sldNum" sz="quarter" idx="5"/>
          </p:nvPr>
        </p:nvSpPr>
        <p:spPr/>
        <p:txBody>
          <a:bodyPr/>
          <a:lstStyle/>
          <a:p>
            <a:fld id="{8CEAD139-1893-F841-8B2A-D9F209C2AC49}" type="slidenum">
              <a:rPr lang="en-US" smtClean="0"/>
              <a:t>45</a:t>
            </a:fld>
            <a:endParaRPr lang="en-US"/>
          </a:p>
        </p:txBody>
      </p:sp>
    </p:spTree>
    <p:extLst>
      <p:ext uri="{BB962C8B-B14F-4D97-AF65-F5344CB8AC3E}">
        <p14:creationId xmlns:p14="http://schemas.microsoft.com/office/powerpoint/2010/main" val="740251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46</a:t>
            </a:fld>
            <a:endParaRPr lang="en-US"/>
          </a:p>
        </p:txBody>
      </p:sp>
    </p:spTree>
    <p:extLst>
      <p:ext uri="{BB962C8B-B14F-4D97-AF65-F5344CB8AC3E}">
        <p14:creationId xmlns:p14="http://schemas.microsoft.com/office/powerpoint/2010/main" val="889491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47</a:t>
            </a:fld>
            <a:endParaRPr lang="en-US"/>
          </a:p>
        </p:txBody>
      </p:sp>
    </p:spTree>
    <p:extLst>
      <p:ext uri="{BB962C8B-B14F-4D97-AF65-F5344CB8AC3E}">
        <p14:creationId xmlns:p14="http://schemas.microsoft.com/office/powerpoint/2010/main" val="3241550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latin typeface="et-book"/>
              </a:rPr>
              <a:t>Prelude</a:t>
            </a:r>
          </a:p>
          <a:p>
            <a:pPr algn="l"/>
            <a:r>
              <a:rPr lang="en-US" b="0" i="0" u="none" strike="noStrike" dirty="0">
                <a:effectLst/>
                <a:latin typeface="et-book"/>
              </a:rPr>
              <a:t>The lights of the Court of Freedom blaze. A trumpet blast is heard and four heralds, black and of gigantic stature, appear with silver trumpets and standing at the four corners of the temple of beauty cry:</a:t>
            </a:r>
          </a:p>
          <a:p>
            <a:pPr algn="l"/>
            <a:r>
              <a:rPr lang="en-US" dirty="0">
                <a:solidFill>
                  <a:srgbClr val="111111"/>
                </a:solidFill>
                <a:effectLst/>
                <a:latin typeface="et-book"/>
              </a:rPr>
              <a:t>Hear ye, hear ye! Men of all the Americas, and listen to the tale of the eldest and strongest of the races of mankind, whose faces be black. Hear ye, hear ye, of the gifts of black men to this world, the Iron Gift and Gift of Faith, the Pain of Humility and the Sorrow Song of Pain, the Gift of Freedom and of Laughter, and the undying Gift of Hope. Men of the world, keep silence and hear ye this!</a:t>
            </a:r>
          </a:p>
          <a:p>
            <a:br>
              <a:rPr lang="en-US" dirty="0"/>
            </a:br>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48</a:t>
            </a:fld>
            <a:endParaRPr lang="en-US"/>
          </a:p>
        </p:txBody>
      </p:sp>
    </p:spTree>
    <p:extLst>
      <p:ext uri="{BB962C8B-B14F-4D97-AF65-F5344CB8AC3E}">
        <p14:creationId xmlns:p14="http://schemas.microsoft.com/office/powerpoint/2010/main" val="3333924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latin typeface="et-book"/>
              </a:rPr>
              <a:t>Prelude</a:t>
            </a:r>
          </a:p>
          <a:p>
            <a:pPr algn="l"/>
            <a:r>
              <a:rPr lang="en-US" b="0" i="0" u="none" strike="noStrike" dirty="0">
                <a:effectLst/>
                <a:latin typeface="et-book"/>
              </a:rPr>
              <a:t>The lights of the Court of Freedom blaze. A trumpet blast is heard and four heralds, black and of gigantic stature, appear with silver trumpets and standing at the four corners of the temple of beauty cry:</a:t>
            </a:r>
          </a:p>
          <a:p>
            <a:pPr algn="l"/>
            <a:r>
              <a:rPr lang="en-US" dirty="0">
                <a:solidFill>
                  <a:srgbClr val="111111"/>
                </a:solidFill>
                <a:effectLst/>
                <a:latin typeface="et-book"/>
              </a:rPr>
              <a:t>Hear ye, hear ye! Men of all the Americas, and listen to the tale of the eldest and strongest of the races of mankind, whose faces be black. Hear ye, hear ye, of the gifts of black men to this world, the Iron Gift and Gift of Faith, the Pain of Humility and the Sorrow Song of Pain, the Gift of Freedom and of Laughter, and the undying Gift of Hope. Men of the world, keep silence and hear ye this!</a:t>
            </a:r>
          </a:p>
          <a:p>
            <a:br>
              <a:rPr lang="en-US" dirty="0"/>
            </a:br>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49</a:t>
            </a:fld>
            <a:endParaRPr lang="en-US"/>
          </a:p>
        </p:txBody>
      </p:sp>
    </p:spTree>
    <p:extLst>
      <p:ext uri="{BB962C8B-B14F-4D97-AF65-F5344CB8AC3E}">
        <p14:creationId xmlns:p14="http://schemas.microsoft.com/office/powerpoint/2010/main" val="3677500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Augustus </a:t>
            </a:r>
            <a:r>
              <a:rPr lang="en-US" dirty="0" err="1"/>
              <a:t>Granvill</a:t>
            </a:r>
            <a:r>
              <a:rPr lang="en-US" dirty="0"/>
              <a:t>  Dill in the back. Atlanta student-Harvard MA – </a:t>
            </a:r>
            <a:r>
              <a:rPr lang="en-US" dirty="0" err="1"/>
              <a:t>Atalnta</a:t>
            </a:r>
            <a:r>
              <a:rPr lang="en-US" dirty="0"/>
              <a:t> Studies 11--14., publisher of the. Crisis until 1928… </a:t>
            </a:r>
          </a:p>
        </p:txBody>
      </p:sp>
      <p:sp>
        <p:nvSpPr>
          <p:cNvPr id="4" name="Slide Number Placeholder 3"/>
          <p:cNvSpPr>
            <a:spLocks noGrp="1"/>
          </p:cNvSpPr>
          <p:nvPr>
            <p:ph type="sldNum" sz="quarter" idx="5"/>
          </p:nvPr>
        </p:nvSpPr>
        <p:spPr/>
        <p:txBody>
          <a:bodyPr/>
          <a:lstStyle/>
          <a:p>
            <a:fld id="{8CEAD139-1893-F841-8B2A-D9F209C2AC49}" type="slidenum">
              <a:rPr lang="en-US" smtClean="0"/>
              <a:t>50</a:t>
            </a:fld>
            <a:endParaRPr lang="en-US"/>
          </a:p>
        </p:txBody>
      </p:sp>
    </p:spTree>
    <p:extLst>
      <p:ext uri="{BB962C8B-B14F-4D97-AF65-F5344CB8AC3E}">
        <p14:creationId xmlns:p14="http://schemas.microsoft.com/office/powerpoint/2010/main" val="3676634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51</a:t>
            </a:fld>
            <a:endParaRPr lang="en-US"/>
          </a:p>
        </p:txBody>
      </p:sp>
    </p:spTree>
    <p:extLst>
      <p:ext uri="{BB962C8B-B14F-4D97-AF65-F5344CB8AC3E}">
        <p14:creationId xmlns:p14="http://schemas.microsoft.com/office/powerpoint/2010/main" val="2605156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know there’s </a:t>
            </a:r>
            <a:r>
              <a:rPr lang="en-US" dirty="0" err="1"/>
              <a:t>aeveral</a:t>
            </a:r>
            <a:r>
              <a:rPr lang="en-US" dirty="0"/>
              <a:t> other Du Bois in there as well, including 1935 Reconstruction. </a:t>
            </a:r>
          </a:p>
        </p:txBody>
      </p:sp>
      <p:sp>
        <p:nvSpPr>
          <p:cNvPr id="4" name="Slide Number Placeholder 3"/>
          <p:cNvSpPr>
            <a:spLocks noGrp="1"/>
          </p:cNvSpPr>
          <p:nvPr>
            <p:ph type="sldNum" sz="quarter" idx="5"/>
          </p:nvPr>
        </p:nvSpPr>
        <p:spPr/>
        <p:txBody>
          <a:bodyPr/>
          <a:lstStyle/>
          <a:p>
            <a:fld id="{8CEAD139-1893-F841-8B2A-D9F209C2AC49}" type="slidenum">
              <a:rPr lang="en-US" smtClean="0"/>
              <a:t>5</a:t>
            </a:fld>
            <a:endParaRPr lang="en-US"/>
          </a:p>
        </p:txBody>
      </p:sp>
    </p:spTree>
    <p:extLst>
      <p:ext uri="{BB962C8B-B14F-4D97-AF65-F5344CB8AC3E}">
        <p14:creationId xmlns:p14="http://schemas.microsoft.com/office/powerpoint/2010/main" val="16520985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52</a:t>
            </a:fld>
            <a:endParaRPr lang="en-US"/>
          </a:p>
        </p:txBody>
      </p:sp>
    </p:spTree>
    <p:extLst>
      <p:ext uri="{BB962C8B-B14F-4D97-AF65-F5344CB8AC3E}">
        <p14:creationId xmlns:p14="http://schemas.microsoft.com/office/powerpoint/2010/main" val="3867892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53</a:t>
            </a:fld>
            <a:endParaRPr lang="en-US"/>
          </a:p>
        </p:txBody>
      </p:sp>
    </p:spTree>
    <p:extLst>
      <p:ext uri="{BB962C8B-B14F-4D97-AF65-F5344CB8AC3E}">
        <p14:creationId xmlns:p14="http://schemas.microsoft.com/office/powerpoint/2010/main" val="3306513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dirty="0">
                <a:solidFill>
                  <a:srgbClr val="111111"/>
                </a:solidFill>
                <a:effectLst/>
                <a:latin typeface="Palatino" pitchFamily="2" charset="77"/>
              </a:rPr>
              <a:t>So many persons have asked for the complete text of the address delivered by Dr. Du Bois at the Chicago Conference of the National Association for the Advancement of Colored People that we are publishing the address here.</a:t>
            </a:r>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54</a:t>
            </a:fld>
            <a:endParaRPr lang="en-US"/>
          </a:p>
        </p:txBody>
      </p:sp>
    </p:spTree>
    <p:extLst>
      <p:ext uri="{BB962C8B-B14F-4D97-AF65-F5344CB8AC3E}">
        <p14:creationId xmlns:p14="http://schemas.microsoft.com/office/powerpoint/2010/main" val="4350388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55</a:t>
            </a:fld>
            <a:endParaRPr lang="en-US"/>
          </a:p>
        </p:txBody>
      </p:sp>
    </p:spTree>
    <p:extLst>
      <p:ext uri="{BB962C8B-B14F-4D97-AF65-F5344CB8AC3E}">
        <p14:creationId xmlns:p14="http://schemas.microsoft.com/office/powerpoint/2010/main" val="8463183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56</a:t>
            </a:fld>
            <a:endParaRPr lang="en-US"/>
          </a:p>
        </p:txBody>
      </p:sp>
    </p:spTree>
    <p:extLst>
      <p:ext uri="{BB962C8B-B14F-4D97-AF65-F5344CB8AC3E}">
        <p14:creationId xmlns:p14="http://schemas.microsoft.com/office/powerpoint/2010/main" val="19054885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57</a:t>
            </a:fld>
            <a:endParaRPr lang="en-US"/>
          </a:p>
        </p:txBody>
      </p:sp>
    </p:spTree>
    <p:extLst>
      <p:ext uri="{BB962C8B-B14F-4D97-AF65-F5344CB8AC3E}">
        <p14:creationId xmlns:p14="http://schemas.microsoft.com/office/powerpoint/2010/main" val="26577286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58</a:t>
            </a:fld>
            <a:endParaRPr lang="en-US"/>
          </a:p>
        </p:txBody>
      </p:sp>
    </p:spTree>
    <p:extLst>
      <p:ext uri="{BB962C8B-B14F-4D97-AF65-F5344CB8AC3E}">
        <p14:creationId xmlns:p14="http://schemas.microsoft.com/office/powerpoint/2010/main" val="2406400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Monroe Trotter – “In Boston it was </a:t>
            </a:r>
            <a:r>
              <a:rPr lang="en-US" dirty="0" err="1"/>
              <a:t>suprpressed</a:t>
            </a:r>
            <a:r>
              <a:rPr lang="en-US" dirty="0"/>
              <a:t>.”</a:t>
            </a:r>
          </a:p>
        </p:txBody>
      </p:sp>
      <p:sp>
        <p:nvSpPr>
          <p:cNvPr id="4" name="Slide Number Placeholder 3"/>
          <p:cNvSpPr>
            <a:spLocks noGrp="1"/>
          </p:cNvSpPr>
          <p:nvPr>
            <p:ph type="sldNum" sz="quarter" idx="5"/>
          </p:nvPr>
        </p:nvSpPr>
        <p:spPr/>
        <p:txBody>
          <a:bodyPr/>
          <a:lstStyle/>
          <a:p>
            <a:fld id="{8CEAD139-1893-F841-8B2A-D9F209C2AC49}" type="slidenum">
              <a:rPr lang="en-US" smtClean="0"/>
              <a:t>59</a:t>
            </a:fld>
            <a:endParaRPr lang="en-US"/>
          </a:p>
        </p:txBody>
      </p:sp>
    </p:spTree>
    <p:extLst>
      <p:ext uri="{BB962C8B-B14F-4D97-AF65-F5344CB8AC3E}">
        <p14:creationId xmlns:p14="http://schemas.microsoft.com/office/powerpoint/2010/main" val="150574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60</a:t>
            </a:fld>
            <a:endParaRPr lang="en-US"/>
          </a:p>
        </p:txBody>
      </p:sp>
    </p:spTree>
    <p:extLst>
      <p:ext uri="{BB962C8B-B14F-4D97-AF65-F5344CB8AC3E}">
        <p14:creationId xmlns:p14="http://schemas.microsoft.com/office/powerpoint/2010/main" val="508913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61</a:t>
            </a:fld>
            <a:endParaRPr lang="en-US"/>
          </a:p>
        </p:txBody>
      </p:sp>
    </p:spTree>
    <p:extLst>
      <p:ext uri="{BB962C8B-B14F-4D97-AF65-F5344CB8AC3E}">
        <p14:creationId xmlns:p14="http://schemas.microsoft.com/office/powerpoint/2010/main" val="4135201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33333"/>
                </a:solidFill>
                <a:effectLst/>
                <a:latin typeface="et-book"/>
              </a:rPr>
              <a:t> 286 issues he edited, contributed thousands of pieces</a:t>
            </a:r>
            <a:endParaRPr lang="en-US" dirty="0"/>
          </a:p>
          <a:p>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7</a:t>
            </a:fld>
            <a:endParaRPr lang="en-US"/>
          </a:p>
        </p:txBody>
      </p:sp>
    </p:spTree>
    <p:extLst>
      <p:ext uri="{BB962C8B-B14F-4D97-AF65-F5344CB8AC3E}">
        <p14:creationId xmlns:p14="http://schemas.microsoft.com/office/powerpoint/2010/main" val="2725207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62</a:t>
            </a:fld>
            <a:endParaRPr lang="en-US"/>
          </a:p>
        </p:txBody>
      </p:sp>
    </p:spTree>
    <p:extLst>
      <p:ext uri="{BB962C8B-B14F-4D97-AF65-F5344CB8AC3E}">
        <p14:creationId xmlns:p14="http://schemas.microsoft.com/office/powerpoint/2010/main" val="14390531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long hall.</a:t>
            </a:r>
          </a:p>
        </p:txBody>
      </p:sp>
      <p:sp>
        <p:nvSpPr>
          <p:cNvPr id="4" name="Slide Number Placeholder 3"/>
          <p:cNvSpPr>
            <a:spLocks noGrp="1"/>
          </p:cNvSpPr>
          <p:nvPr>
            <p:ph type="sldNum" sz="quarter" idx="5"/>
          </p:nvPr>
        </p:nvSpPr>
        <p:spPr/>
        <p:txBody>
          <a:bodyPr/>
          <a:lstStyle/>
          <a:p>
            <a:fld id="{8CEAD139-1893-F841-8B2A-D9F209C2AC49}" type="slidenum">
              <a:rPr lang="en-US" smtClean="0"/>
              <a:t>63</a:t>
            </a:fld>
            <a:endParaRPr lang="en-US"/>
          </a:p>
        </p:txBody>
      </p:sp>
    </p:spTree>
    <p:extLst>
      <p:ext uri="{BB962C8B-B14F-4D97-AF65-F5344CB8AC3E}">
        <p14:creationId xmlns:p14="http://schemas.microsoft.com/office/powerpoint/2010/main" val="1445420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long hall.</a:t>
            </a:r>
          </a:p>
        </p:txBody>
      </p:sp>
      <p:sp>
        <p:nvSpPr>
          <p:cNvPr id="4" name="Slide Number Placeholder 3"/>
          <p:cNvSpPr>
            <a:spLocks noGrp="1"/>
          </p:cNvSpPr>
          <p:nvPr>
            <p:ph type="sldNum" sz="quarter" idx="5"/>
          </p:nvPr>
        </p:nvSpPr>
        <p:spPr/>
        <p:txBody>
          <a:bodyPr/>
          <a:lstStyle/>
          <a:p>
            <a:fld id="{8CEAD139-1893-F841-8B2A-D9F209C2AC49}" type="slidenum">
              <a:rPr lang="en-US" smtClean="0"/>
              <a:t>64</a:t>
            </a:fld>
            <a:endParaRPr lang="en-US"/>
          </a:p>
        </p:txBody>
      </p:sp>
    </p:spTree>
    <p:extLst>
      <p:ext uri="{BB962C8B-B14F-4D97-AF65-F5344CB8AC3E}">
        <p14:creationId xmlns:p14="http://schemas.microsoft.com/office/powerpoint/2010/main" val="2368986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long hall.</a:t>
            </a:r>
          </a:p>
        </p:txBody>
      </p:sp>
      <p:sp>
        <p:nvSpPr>
          <p:cNvPr id="4" name="Slide Number Placeholder 3"/>
          <p:cNvSpPr>
            <a:spLocks noGrp="1"/>
          </p:cNvSpPr>
          <p:nvPr>
            <p:ph type="sldNum" sz="quarter" idx="5"/>
          </p:nvPr>
        </p:nvSpPr>
        <p:spPr/>
        <p:txBody>
          <a:bodyPr/>
          <a:lstStyle/>
          <a:p>
            <a:fld id="{8CEAD139-1893-F841-8B2A-D9F209C2AC49}" type="slidenum">
              <a:rPr lang="en-US" smtClean="0"/>
              <a:t>66</a:t>
            </a:fld>
            <a:endParaRPr lang="en-US"/>
          </a:p>
        </p:txBody>
      </p:sp>
    </p:spTree>
    <p:extLst>
      <p:ext uri="{BB962C8B-B14F-4D97-AF65-F5344CB8AC3E}">
        <p14:creationId xmlns:p14="http://schemas.microsoft.com/office/powerpoint/2010/main" val="3995532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long hall.</a:t>
            </a:r>
          </a:p>
        </p:txBody>
      </p:sp>
      <p:sp>
        <p:nvSpPr>
          <p:cNvPr id="4" name="Slide Number Placeholder 3"/>
          <p:cNvSpPr>
            <a:spLocks noGrp="1"/>
          </p:cNvSpPr>
          <p:nvPr>
            <p:ph type="sldNum" sz="quarter" idx="5"/>
          </p:nvPr>
        </p:nvSpPr>
        <p:spPr/>
        <p:txBody>
          <a:bodyPr/>
          <a:lstStyle/>
          <a:p>
            <a:fld id="{8CEAD139-1893-F841-8B2A-D9F209C2AC49}" type="slidenum">
              <a:rPr lang="en-US" smtClean="0"/>
              <a:t>67</a:t>
            </a:fld>
            <a:endParaRPr lang="en-US"/>
          </a:p>
        </p:txBody>
      </p:sp>
    </p:spTree>
    <p:extLst>
      <p:ext uri="{BB962C8B-B14F-4D97-AF65-F5344CB8AC3E}">
        <p14:creationId xmlns:p14="http://schemas.microsoft.com/office/powerpoint/2010/main" val="9175662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Against revolution!</a:t>
            </a:r>
          </a:p>
        </p:txBody>
      </p:sp>
      <p:sp>
        <p:nvSpPr>
          <p:cNvPr id="4" name="Slide Number Placeholder 3"/>
          <p:cNvSpPr>
            <a:spLocks noGrp="1"/>
          </p:cNvSpPr>
          <p:nvPr>
            <p:ph type="sldNum" sz="quarter" idx="5"/>
          </p:nvPr>
        </p:nvSpPr>
        <p:spPr/>
        <p:txBody>
          <a:bodyPr/>
          <a:lstStyle/>
          <a:p>
            <a:fld id="{8CEAD139-1893-F841-8B2A-D9F209C2AC49}" type="slidenum">
              <a:rPr lang="en-US" smtClean="0"/>
              <a:t>69</a:t>
            </a:fld>
            <a:endParaRPr lang="en-US"/>
          </a:p>
        </p:txBody>
      </p:sp>
    </p:spTree>
    <p:extLst>
      <p:ext uri="{BB962C8B-B14F-4D97-AF65-F5344CB8AC3E}">
        <p14:creationId xmlns:p14="http://schemas.microsoft.com/office/powerpoint/2010/main" val="29514108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333333"/>
                </a:solidFill>
                <a:effectLst/>
                <a:latin typeface="Palatino" pitchFamily="2" charset="77"/>
              </a:rPr>
              <a:t>Du Bois is in the second row, second from the right, marching next to James Weldon Johnson.</a:t>
            </a:r>
            <a:endParaRPr lang="en-US" b="0" i="0" u="none" strike="noStrike" dirty="0">
              <a:effectLst/>
              <a:latin typeface="Palatino" pitchFamily="2" charset="77"/>
            </a:endParaRPr>
          </a:p>
        </p:txBody>
      </p:sp>
      <p:sp>
        <p:nvSpPr>
          <p:cNvPr id="4" name="Slide Number Placeholder 3"/>
          <p:cNvSpPr>
            <a:spLocks noGrp="1"/>
          </p:cNvSpPr>
          <p:nvPr>
            <p:ph type="sldNum" sz="quarter" idx="5"/>
          </p:nvPr>
        </p:nvSpPr>
        <p:spPr/>
        <p:txBody>
          <a:bodyPr/>
          <a:lstStyle/>
          <a:p>
            <a:fld id="{8CEAD139-1893-F841-8B2A-D9F209C2AC49}" type="slidenum">
              <a:rPr lang="en-US" smtClean="0"/>
              <a:t>70</a:t>
            </a:fld>
            <a:endParaRPr lang="en-US"/>
          </a:p>
        </p:txBody>
      </p:sp>
    </p:spTree>
    <p:extLst>
      <p:ext uri="{BB962C8B-B14F-4D97-AF65-F5344CB8AC3E}">
        <p14:creationId xmlns:p14="http://schemas.microsoft.com/office/powerpoint/2010/main" val="27918454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333333"/>
                </a:solidFill>
                <a:effectLst/>
                <a:latin typeface="Palatino" pitchFamily="2" charset="77"/>
              </a:rPr>
              <a:t>Du Bois is in the second row, second from the right, marching next to James Weldon Johnson.</a:t>
            </a:r>
            <a:endParaRPr lang="en-US" b="0" i="0" u="none" strike="noStrike" dirty="0">
              <a:effectLst/>
              <a:latin typeface="Palatino" pitchFamily="2" charset="77"/>
            </a:endParaRPr>
          </a:p>
        </p:txBody>
      </p:sp>
      <p:sp>
        <p:nvSpPr>
          <p:cNvPr id="4" name="Slide Number Placeholder 3"/>
          <p:cNvSpPr>
            <a:spLocks noGrp="1"/>
          </p:cNvSpPr>
          <p:nvPr>
            <p:ph type="sldNum" sz="quarter" idx="5"/>
          </p:nvPr>
        </p:nvSpPr>
        <p:spPr/>
        <p:txBody>
          <a:bodyPr/>
          <a:lstStyle/>
          <a:p>
            <a:fld id="{8CEAD139-1893-F841-8B2A-D9F209C2AC49}" type="slidenum">
              <a:rPr lang="en-US" smtClean="0"/>
              <a:t>71</a:t>
            </a:fld>
            <a:endParaRPr lang="en-US"/>
          </a:p>
        </p:txBody>
      </p:sp>
    </p:spTree>
    <p:extLst>
      <p:ext uri="{BB962C8B-B14F-4D97-AF65-F5344CB8AC3E}">
        <p14:creationId xmlns:p14="http://schemas.microsoft.com/office/powerpoint/2010/main" val="26584779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long hall.</a:t>
            </a:r>
          </a:p>
        </p:txBody>
      </p:sp>
      <p:sp>
        <p:nvSpPr>
          <p:cNvPr id="4" name="Slide Number Placeholder 3"/>
          <p:cNvSpPr>
            <a:spLocks noGrp="1"/>
          </p:cNvSpPr>
          <p:nvPr>
            <p:ph type="sldNum" sz="quarter" idx="5"/>
          </p:nvPr>
        </p:nvSpPr>
        <p:spPr/>
        <p:txBody>
          <a:bodyPr/>
          <a:lstStyle/>
          <a:p>
            <a:fld id="{8CEAD139-1893-F841-8B2A-D9F209C2AC49}" type="slidenum">
              <a:rPr lang="en-US" smtClean="0"/>
              <a:t>73</a:t>
            </a:fld>
            <a:endParaRPr lang="en-US"/>
          </a:p>
        </p:txBody>
      </p:sp>
    </p:spTree>
    <p:extLst>
      <p:ext uri="{BB962C8B-B14F-4D97-AF65-F5344CB8AC3E}">
        <p14:creationId xmlns:p14="http://schemas.microsoft.com/office/powerpoint/2010/main" val="10113822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long hall.</a:t>
            </a:r>
          </a:p>
        </p:txBody>
      </p:sp>
      <p:sp>
        <p:nvSpPr>
          <p:cNvPr id="4" name="Slide Number Placeholder 3"/>
          <p:cNvSpPr>
            <a:spLocks noGrp="1"/>
          </p:cNvSpPr>
          <p:nvPr>
            <p:ph type="sldNum" sz="quarter" idx="5"/>
          </p:nvPr>
        </p:nvSpPr>
        <p:spPr/>
        <p:txBody>
          <a:bodyPr/>
          <a:lstStyle/>
          <a:p>
            <a:fld id="{8CEAD139-1893-F841-8B2A-D9F209C2AC49}" type="slidenum">
              <a:rPr lang="en-US" smtClean="0"/>
              <a:t>74</a:t>
            </a:fld>
            <a:endParaRPr lang="en-US"/>
          </a:p>
        </p:txBody>
      </p:sp>
    </p:spTree>
    <p:extLst>
      <p:ext uri="{BB962C8B-B14F-4D97-AF65-F5344CB8AC3E}">
        <p14:creationId xmlns:p14="http://schemas.microsoft.com/office/powerpoint/2010/main" val="236675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Monroe Trotter's departure after the 1907 meeting had a serious negative impact on the organization, as did disagreements about which party to support in the 1908 election. Du Bois, with some reluctance, endorsed Democratic Party candidate William Jennings Bryan, but many African-Americans could not bring themselves to break from the Republicans, and William Howard Taft won the election, receiving significant African-American support.[70] The 1908 annual meeting, held in Oberlin, Ohio, was a much smaller affair, and exposed disunity and apathy within the group at both local and national levels.[71] Du Bois invited Mary White Ovington, a settlement worker and socialist he had met in 1904, to address the organization. She was the only white woman to be so honored.[72] By 1908, Washington and his supporters successfully made serious inroads with the press (both white and black), and the Oberlin meeting received almost no coverage.[73] Believing the Movement to be "practically dead", Washington also prepared an obituary of the organization for the New York Age to publish.[61]</a:t>
            </a:r>
          </a:p>
          <a:p>
            <a:endParaRPr lang="en-US" dirty="0"/>
          </a:p>
          <a:p>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8</a:t>
            </a:fld>
            <a:endParaRPr lang="en-US"/>
          </a:p>
        </p:txBody>
      </p:sp>
    </p:spTree>
    <p:extLst>
      <p:ext uri="{BB962C8B-B14F-4D97-AF65-F5344CB8AC3E}">
        <p14:creationId xmlns:p14="http://schemas.microsoft.com/office/powerpoint/2010/main" val="33187562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76</a:t>
            </a:fld>
            <a:endParaRPr lang="en-US"/>
          </a:p>
        </p:txBody>
      </p:sp>
    </p:spTree>
    <p:extLst>
      <p:ext uri="{BB962C8B-B14F-4D97-AF65-F5344CB8AC3E}">
        <p14:creationId xmlns:p14="http://schemas.microsoft.com/office/powerpoint/2010/main" val="31331863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1934 Leaves – Segregation, Circulation problems, Walter White out maneuvered him.</a:t>
            </a:r>
          </a:p>
        </p:txBody>
      </p:sp>
      <p:sp>
        <p:nvSpPr>
          <p:cNvPr id="4" name="Slide Number Placeholder 3"/>
          <p:cNvSpPr>
            <a:spLocks noGrp="1"/>
          </p:cNvSpPr>
          <p:nvPr>
            <p:ph type="sldNum" sz="quarter" idx="5"/>
          </p:nvPr>
        </p:nvSpPr>
        <p:spPr/>
        <p:txBody>
          <a:bodyPr/>
          <a:lstStyle/>
          <a:p>
            <a:fld id="{8CEAD139-1893-F841-8B2A-D9F209C2AC49}" type="slidenum">
              <a:rPr lang="en-US" smtClean="0"/>
              <a:t>77</a:t>
            </a:fld>
            <a:endParaRPr lang="en-US"/>
          </a:p>
        </p:txBody>
      </p:sp>
    </p:spTree>
    <p:extLst>
      <p:ext uri="{BB962C8B-B14F-4D97-AF65-F5344CB8AC3E}">
        <p14:creationId xmlns:p14="http://schemas.microsoft.com/office/powerpoint/2010/main" val="16466115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79</a:t>
            </a:fld>
            <a:endParaRPr lang="en-US"/>
          </a:p>
        </p:txBody>
      </p:sp>
    </p:spTree>
    <p:extLst>
      <p:ext uri="{BB962C8B-B14F-4D97-AF65-F5344CB8AC3E}">
        <p14:creationId xmlns:p14="http://schemas.microsoft.com/office/powerpoint/2010/main" val="39063686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80</a:t>
            </a:fld>
            <a:endParaRPr lang="en-US"/>
          </a:p>
        </p:txBody>
      </p:sp>
    </p:spTree>
    <p:extLst>
      <p:ext uri="{BB962C8B-B14F-4D97-AF65-F5344CB8AC3E}">
        <p14:creationId xmlns:p14="http://schemas.microsoft.com/office/powerpoint/2010/main" val="8503929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EAD139-1893-F841-8B2A-D9F209C2AC49}" type="slidenum">
              <a:rPr lang="en-US" smtClean="0"/>
              <a:t>81</a:t>
            </a:fld>
            <a:endParaRPr lang="en-US"/>
          </a:p>
        </p:txBody>
      </p:sp>
    </p:spTree>
    <p:extLst>
      <p:ext uri="{BB962C8B-B14F-4D97-AF65-F5344CB8AC3E}">
        <p14:creationId xmlns:p14="http://schemas.microsoft.com/office/powerpoint/2010/main" val="1409930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33333"/>
                </a:solidFill>
                <a:effectLst/>
                <a:latin typeface="et-book"/>
              </a:rPr>
              <a:t> 286 issues he edited, contributed thousands of pieces</a:t>
            </a:r>
            <a:endParaRPr lang="en-US" dirty="0"/>
          </a:p>
          <a:p>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82</a:t>
            </a:fld>
            <a:endParaRPr lang="en-US"/>
          </a:p>
        </p:txBody>
      </p:sp>
    </p:spTree>
    <p:extLst>
      <p:ext uri="{BB962C8B-B14F-4D97-AF65-F5344CB8AC3E}">
        <p14:creationId xmlns:p14="http://schemas.microsoft.com/office/powerpoint/2010/main" val="381701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President: Moorfield </a:t>
            </a:r>
            <a:r>
              <a:rPr lang="en-US" sz="1200" dirty="0" err="1"/>
              <a:t>Storey</a:t>
            </a:r>
            <a:endParaRPr lang="en-US" sz="1200" dirty="0"/>
          </a:p>
          <a:p>
            <a:r>
              <a:rPr lang="en-US" dirty="0"/>
              <a:t>Chairmen: William English Walling</a:t>
            </a:r>
          </a:p>
          <a:p>
            <a:r>
              <a:rPr lang="en-US" dirty="0" err="1"/>
              <a:t>Treasuer</a:t>
            </a:r>
            <a:r>
              <a:rPr lang="en-US" dirty="0"/>
              <a:t>: John </a:t>
            </a:r>
            <a:r>
              <a:rPr lang="en-US" dirty="0" err="1"/>
              <a:t>Millholand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10</a:t>
            </a:fld>
            <a:endParaRPr lang="en-US"/>
          </a:p>
        </p:txBody>
      </p:sp>
    </p:spTree>
    <p:extLst>
      <p:ext uri="{BB962C8B-B14F-4D97-AF65-F5344CB8AC3E}">
        <p14:creationId xmlns:p14="http://schemas.microsoft.com/office/powerpoint/2010/main" val="3041228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 Bois had strong but contested authority of the magazine</a:t>
            </a:r>
          </a:p>
          <a:p>
            <a:r>
              <a:rPr lang="en-US" dirty="0"/>
              <a:t>He didn’t get to print everything he wanted, but he never printed anything he didn’t want to.</a:t>
            </a:r>
          </a:p>
          <a:p>
            <a:r>
              <a:rPr lang="en-US" dirty="0"/>
              <a:t>This means, we can use the journal as a fairly representative view of how he thought the cause of civil rights could best be advanced.</a:t>
            </a:r>
          </a:p>
          <a:p>
            <a:endParaRPr lang="en-US" dirty="0"/>
          </a:p>
          <a:p>
            <a:endParaRPr lang="en-US" dirty="0"/>
          </a:p>
        </p:txBody>
      </p:sp>
      <p:sp>
        <p:nvSpPr>
          <p:cNvPr id="4" name="Slide Number Placeholder 3"/>
          <p:cNvSpPr>
            <a:spLocks noGrp="1"/>
          </p:cNvSpPr>
          <p:nvPr>
            <p:ph type="sldNum" sz="quarter" idx="5"/>
          </p:nvPr>
        </p:nvSpPr>
        <p:spPr/>
        <p:txBody>
          <a:bodyPr/>
          <a:lstStyle/>
          <a:p>
            <a:fld id="{8CEAD139-1893-F841-8B2A-D9F209C2AC49}" type="slidenum">
              <a:rPr lang="en-US" smtClean="0"/>
              <a:t>11</a:t>
            </a:fld>
            <a:endParaRPr lang="en-US"/>
          </a:p>
        </p:txBody>
      </p:sp>
    </p:spTree>
    <p:extLst>
      <p:ext uri="{BB962C8B-B14F-4D97-AF65-F5344CB8AC3E}">
        <p14:creationId xmlns:p14="http://schemas.microsoft.com/office/powerpoint/2010/main" val="74778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40C1-E08C-838C-E0BB-659E217E68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79BB95-D6CF-9626-D923-3A8EBE812A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DE409B-FBC1-9D2E-F348-3FF06388B5B5}"/>
              </a:ext>
            </a:extLst>
          </p:cNvPr>
          <p:cNvSpPr>
            <a:spLocks noGrp="1"/>
          </p:cNvSpPr>
          <p:nvPr>
            <p:ph type="dt" sz="half" idx="10"/>
          </p:nvPr>
        </p:nvSpPr>
        <p:spPr/>
        <p:txBody>
          <a:bodyPr/>
          <a:lstStyle/>
          <a:p>
            <a:fld id="{AA981AE4-2A39-1C49-8968-D03208B688F0}" type="datetimeFigureOut">
              <a:rPr lang="en-US" smtClean="0"/>
              <a:t>7/7/24</a:t>
            </a:fld>
            <a:endParaRPr lang="en-US"/>
          </a:p>
        </p:txBody>
      </p:sp>
      <p:sp>
        <p:nvSpPr>
          <p:cNvPr id="5" name="Footer Placeholder 4">
            <a:extLst>
              <a:ext uri="{FF2B5EF4-FFF2-40B4-BE49-F238E27FC236}">
                <a16:creationId xmlns:a16="http://schemas.microsoft.com/office/drawing/2014/main" id="{8ECB8290-83AE-5B3F-F48E-ACF931BC89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A5E75-2415-C83D-EAF5-A4A0399EC1B1}"/>
              </a:ext>
            </a:extLst>
          </p:cNvPr>
          <p:cNvSpPr>
            <a:spLocks noGrp="1"/>
          </p:cNvSpPr>
          <p:nvPr>
            <p:ph type="sldNum" sz="quarter" idx="12"/>
          </p:nvPr>
        </p:nvSpPr>
        <p:spPr/>
        <p:txBody>
          <a:bodyPr/>
          <a:lstStyle/>
          <a:p>
            <a:fld id="{6BEE65C4-154A-4E41-8B96-4AFF75992BF1}" type="slidenum">
              <a:rPr lang="en-US" smtClean="0"/>
              <a:t>‹#›</a:t>
            </a:fld>
            <a:endParaRPr lang="en-US"/>
          </a:p>
        </p:txBody>
      </p:sp>
    </p:spTree>
    <p:extLst>
      <p:ext uri="{BB962C8B-B14F-4D97-AF65-F5344CB8AC3E}">
        <p14:creationId xmlns:p14="http://schemas.microsoft.com/office/powerpoint/2010/main" val="2020530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942A4-1A36-3836-B361-B191E924DA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AE7B91-2BF5-1D4A-DC99-D0856EEB7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A8328-D5F7-83C7-EB17-2A89BBACB3E9}"/>
              </a:ext>
            </a:extLst>
          </p:cNvPr>
          <p:cNvSpPr>
            <a:spLocks noGrp="1"/>
          </p:cNvSpPr>
          <p:nvPr>
            <p:ph type="dt" sz="half" idx="10"/>
          </p:nvPr>
        </p:nvSpPr>
        <p:spPr/>
        <p:txBody>
          <a:bodyPr/>
          <a:lstStyle/>
          <a:p>
            <a:fld id="{AA981AE4-2A39-1C49-8968-D03208B688F0}" type="datetimeFigureOut">
              <a:rPr lang="en-US" smtClean="0"/>
              <a:t>7/7/24</a:t>
            </a:fld>
            <a:endParaRPr lang="en-US"/>
          </a:p>
        </p:txBody>
      </p:sp>
      <p:sp>
        <p:nvSpPr>
          <p:cNvPr id="5" name="Footer Placeholder 4">
            <a:extLst>
              <a:ext uri="{FF2B5EF4-FFF2-40B4-BE49-F238E27FC236}">
                <a16:creationId xmlns:a16="http://schemas.microsoft.com/office/drawing/2014/main" id="{27C6C232-8AE6-198F-8D66-99A67D2EF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6CDE0-157E-706D-43AA-F278C6E89C6D}"/>
              </a:ext>
            </a:extLst>
          </p:cNvPr>
          <p:cNvSpPr>
            <a:spLocks noGrp="1"/>
          </p:cNvSpPr>
          <p:nvPr>
            <p:ph type="sldNum" sz="quarter" idx="12"/>
          </p:nvPr>
        </p:nvSpPr>
        <p:spPr/>
        <p:txBody>
          <a:bodyPr/>
          <a:lstStyle/>
          <a:p>
            <a:fld id="{6BEE65C4-154A-4E41-8B96-4AFF75992BF1}" type="slidenum">
              <a:rPr lang="en-US" smtClean="0"/>
              <a:t>‹#›</a:t>
            </a:fld>
            <a:endParaRPr lang="en-US"/>
          </a:p>
        </p:txBody>
      </p:sp>
    </p:spTree>
    <p:extLst>
      <p:ext uri="{BB962C8B-B14F-4D97-AF65-F5344CB8AC3E}">
        <p14:creationId xmlns:p14="http://schemas.microsoft.com/office/powerpoint/2010/main" val="888765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36E638-D57C-27B3-CE9E-18AEB9BF0B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B2ECD3-7E9F-104E-B81E-2582E25FE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932-DD18-CA86-1138-8051F5C5A077}"/>
              </a:ext>
            </a:extLst>
          </p:cNvPr>
          <p:cNvSpPr>
            <a:spLocks noGrp="1"/>
          </p:cNvSpPr>
          <p:nvPr>
            <p:ph type="dt" sz="half" idx="10"/>
          </p:nvPr>
        </p:nvSpPr>
        <p:spPr/>
        <p:txBody>
          <a:bodyPr/>
          <a:lstStyle/>
          <a:p>
            <a:fld id="{AA981AE4-2A39-1C49-8968-D03208B688F0}" type="datetimeFigureOut">
              <a:rPr lang="en-US" smtClean="0"/>
              <a:t>7/7/24</a:t>
            </a:fld>
            <a:endParaRPr lang="en-US"/>
          </a:p>
        </p:txBody>
      </p:sp>
      <p:sp>
        <p:nvSpPr>
          <p:cNvPr id="5" name="Footer Placeholder 4">
            <a:extLst>
              <a:ext uri="{FF2B5EF4-FFF2-40B4-BE49-F238E27FC236}">
                <a16:creationId xmlns:a16="http://schemas.microsoft.com/office/drawing/2014/main" id="{D88A7B96-B4E1-1774-181F-7895509CF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60E6D-FBCD-6B4A-8ED3-820038654E4E}"/>
              </a:ext>
            </a:extLst>
          </p:cNvPr>
          <p:cNvSpPr>
            <a:spLocks noGrp="1"/>
          </p:cNvSpPr>
          <p:nvPr>
            <p:ph type="sldNum" sz="quarter" idx="12"/>
          </p:nvPr>
        </p:nvSpPr>
        <p:spPr/>
        <p:txBody>
          <a:bodyPr/>
          <a:lstStyle/>
          <a:p>
            <a:fld id="{6BEE65C4-154A-4E41-8B96-4AFF75992BF1}" type="slidenum">
              <a:rPr lang="en-US" smtClean="0"/>
              <a:t>‹#›</a:t>
            </a:fld>
            <a:endParaRPr lang="en-US"/>
          </a:p>
        </p:txBody>
      </p:sp>
    </p:spTree>
    <p:extLst>
      <p:ext uri="{BB962C8B-B14F-4D97-AF65-F5344CB8AC3E}">
        <p14:creationId xmlns:p14="http://schemas.microsoft.com/office/powerpoint/2010/main" val="355881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CEC76-108B-0E1C-D5DF-29095A3A4D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C66C5A-383A-2464-A77D-284F042B81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6B7CA-61FA-6AD1-1498-ADB61ED3223F}"/>
              </a:ext>
            </a:extLst>
          </p:cNvPr>
          <p:cNvSpPr>
            <a:spLocks noGrp="1"/>
          </p:cNvSpPr>
          <p:nvPr>
            <p:ph type="dt" sz="half" idx="10"/>
          </p:nvPr>
        </p:nvSpPr>
        <p:spPr/>
        <p:txBody>
          <a:bodyPr/>
          <a:lstStyle/>
          <a:p>
            <a:fld id="{AA981AE4-2A39-1C49-8968-D03208B688F0}" type="datetimeFigureOut">
              <a:rPr lang="en-US" smtClean="0"/>
              <a:t>7/7/24</a:t>
            </a:fld>
            <a:endParaRPr lang="en-US"/>
          </a:p>
        </p:txBody>
      </p:sp>
      <p:sp>
        <p:nvSpPr>
          <p:cNvPr id="5" name="Footer Placeholder 4">
            <a:extLst>
              <a:ext uri="{FF2B5EF4-FFF2-40B4-BE49-F238E27FC236}">
                <a16:creationId xmlns:a16="http://schemas.microsoft.com/office/drawing/2014/main" id="{E1BA828F-1F6C-7794-0A6D-4F86DB44A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46515-BE91-4651-9762-D12ABD439F8B}"/>
              </a:ext>
            </a:extLst>
          </p:cNvPr>
          <p:cNvSpPr>
            <a:spLocks noGrp="1"/>
          </p:cNvSpPr>
          <p:nvPr>
            <p:ph type="sldNum" sz="quarter" idx="12"/>
          </p:nvPr>
        </p:nvSpPr>
        <p:spPr/>
        <p:txBody>
          <a:bodyPr/>
          <a:lstStyle/>
          <a:p>
            <a:fld id="{6BEE65C4-154A-4E41-8B96-4AFF75992BF1}" type="slidenum">
              <a:rPr lang="en-US" smtClean="0"/>
              <a:t>‹#›</a:t>
            </a:fld>
            <a:endParaRPr lang="en-US"/>
          </a:p>
        </p:txBody>
      </p:sp>
    </p:spTree>
    <p:extLst>
      <p:ext uri="{BB962C8B-B14F-4D97-AF65-F5344CB8AC3E}">
        <p14:creationId xmlns:p14="http://schemas.microsoft.com/office/powerpoint/2010/main" val="1517777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8C690-3373-9C60-C408-975E603983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75583-0A25-5FD2-E88D-676BCC666C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7FA8BC-A1BF-37B3-04A4-F1905D4EE7F2}"/>
              </a:ext>
            </a:extLst>
          </p:cNvPr>
          <p:cNvSpPr>
            <a:spLocks noGrp="1"/>
          </p:cNvSpPr>
          <p:nvPr>
            <p:ph type="dt" sz="half" idx="10"/>
          </p:nvPr>
        </p:nvSpPr>
        <p:spPr/>
        <p:txBody>
          <a:bodyPr/>
          <a:lstStyle/>
          <a:p>
            <a:fld id="{AA981AE4-2A39-1C49-8968-D03208B688F0}" type="datetimeFigureOut">
              <a:rPr lang="en-US" smtClean="0"/>
              <a:t>7/7/24</a:t>
            </a:fld>
            <a:endParaRPr lang="en-US"/>
          </a:p>
        </p:txBody>
      </p:sp>
      <p:sp>
        <p:nvSpPr>
          <p:cNvPr id="5" name="Footer Placeholder 4">
            <a:extLst>
              <a:ext uri="{FF2B5EF4-FFF2-40B4-BE49-F238E27FC236}">
                <a16:creationId xmlns:a16="http://schemas.microsoft.com/office/drawing/2014/main" id="{2C497B8C-F139-7987-A5D0-940C12DD0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2B7EB-E84D-437E-3B36-4F3D658D2FF7}"/>
              </a:ext>
            </a:extLst>
          </p:cNvPr>
          <p:cNvSpPr>
            <a:spLocks noGrp="1"/>
          </p:cNvSpPr>
          <p:nvPr>
            <p:ph type="sldNum" sz="quarter" idx="12"/>
          </p:nvPr>
        </p:nvSpPr>
        <p:spPr/>
        <p:txBody>
          <a:bodyPr/>
          <a:lstStyle/>
          <a:p>
            <a:fld id="{6BEE65C4-154A-4E41-8B96-4AFF75992BF1}" type="slidenum">
              <a:rPr lang="en-US" smtClean="0"/>
              <a:t>‹#›</a:t>
            </a:fld>
            <a:endParaRPr lang="en-US"/>
          </a:p>
        </p:txBody>
      </p:sp>
    </p:spTree>
    <p:extLst>
      <p:ext uri="{BB962C8B-B14F-4D97-AF65-F5344CB8AC3E}">
        <p14:creationId xmlns:p14="http://schemas.microsoft.com/office/powerpoint/2010/main" val="1838342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1AD9-3CCE-F459-338D-D08E8D0C8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25BD21-2036-C5B3-C2CE-37FF1F090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0B3D36-3E40-C002-A20D-4FF3B5659F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E0529F-D86B-34EE-92C6-69732516517F}"/>
              </a:ext>
            </a:extLst>
          </p:cNvPr>
          <p:cNvSpPr>
            <a:spLocks noGrp="1"/>
          </p:cNvSpPr>
          <p:nvPr>
            <p:ph type="dt" sz="half" idx="10"/>
          </p:nvPr>
        </p:nvSpPr>
        <p:spPr/>
        <p:txBody>
          <a:bodyPr/>
          <a:lstStyle/>
          <a:p>
            <a:fld id="{AA981AE4-2A39-1C49-8968-D03208B688F0}" type="datetimeFigureOut">
              <a:rPr lang="en-US" smtClean="0"/>
              <a:t>7/7/24</a:t>
            </a:fld>
            <a:endParaRPr lang="en-US"/>
          </a:p>
        </p:txBody>
      </p:sp>
      <p:sp>
        <p:nvSpPr>
          <p:cNvPr id="6" name="Footer Placeholder 5">
            <a:extLst>
              <a:ext uri="{FF2B5EF4-FFF2-40B4-BE49-F238E27FC236}">
                <a16:creationId xmlns:a16="http://schemas.microsoft.com/office/drawing/2014/main" id="{EE5A992B-EB48-1A66-ABF3-B4EBEB4464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75EAE-A511-0B4C-267E-49F99A68D284}"/>
              </a:ext>
            </a:extLst>
          </p:cNvPr>
          <p:cNvSpPr>
            <a:spLocks noGrp="1"/>
          </p:cNvSpPr>
          <p:nvPr>
            <p:ph type="sldNum" sz="quarter" idx="12"/>
          </p:nvPr>
        </p:nvSpPr>
        <p:spPr/>
        <p:txBody>
          <a:bodyPr/>
          <a:lstStyle/>
          <a:p>
            <a:fld id="{6BEE65C4-154A-4E41-8B96-4AFF75992BF1}" type="slidenum">
              <a:rPr lang="en-US" smtClean="0"/>
              <a:t>‹#›</a:t>
            </a:fld>
            <a:endParaRPr lang="en-US"/>
          </a:p>
        </p:txBody>
      </p:sp>
    </p:spTree>
    <p:extLst>
      <p:ext uri="{BB962C8B-B14F-4D97-AF65-F5344CB8AC3E}">
        <p14:creationId xmlns:p14="http://schemas.microsoft.com/office/powerpoint/2010/main" val="418391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C3EE-A397-318D-EDAB-9CF744F0A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87CC50-1E44-7EB3-F082-EEB5EB58E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60A6F0-771D-F2A4-0727-D8BD952B9C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A72534-6357-5F78-6EEE-0B39FCAF3E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E21004-9C4B-BF24-6E1F-9B4B63CBEA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E4237-311D-7420-CC1B-BCECDF920113}"/>
              </a:ext>
            </a:extLst>
          </p:cNvPr>
          <p:cNvSpPr>
            <a:spLocks noGrp="1"/>
          </p:cNvSpPr>
          <p:nvPr>
            <p:ph type="dt" sz="half" idx="10"/>
          </p:nvPr>
        </p:nvSpPr>
        <p:spPr/>
        <p:txBody>
          <a:bodyPr/>
          <a:lstStyle/>
          <a:p>
            <a:fld id="{AA981AE4-2A39-1C49-8968-D03208B688F0}" type="datetimeFigureOut">
              <a:rPr lang="en-US" smtClean="0"/>
              <a:t>7/7/24</a:t>
            </a:fld>
            <a:endParaRPr lang="en-US"/>
          </a:p>
        </p:txBody>
      </p:sp>
      <p:sp>
        <p:nvSpPr>
          <p:cNvPr id="8" name="Footer Placeholder 7">
            <a:extLst>
              <a:ext uri="{FF2B5EF4-FFF2-40B4-BE49-F238E27FC236}">
                <a16:creationId xmlns:a16="http://schemas.microsoft.com/office/drawing/2014/main" id="{4BA42399-BB7C-3652-F814-833B3984A0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6DA6DC-0423-7C5F-2844-E0E51256BFD1}"/>
              </a:ext>
            </a:extLst>
          </p:cNvPr>
          <p:cNvSpPr>
            <a:spLocks noGrp="1"/>
          </p:cNvSpPr>
          <p:nvPr>
            <p:ph type="sldNum" sz="quarter" idx="12"/>
          </p:nvPr>
        </p:nvSpPr>
        <p:spPr/>
        <p:txBody>
          <a:bodyPr/>
          <a:lstStyle/>
          <a:p>
            <a:fld id="{6BEE65C4-154A-4E41-8B96-4AFF75992BF1}" type="slidenum">
              <a:rPr lang="en-US" smtClean="0"/>
              <a:t>‹#›</a:t>
            </a:fld>
            <a:endParaRPr lang="en-US"/>
          </a:p>
        </p:txBody>
      </p:sp>
    </p:spTree>
    <p:extLst>
      <p:ext uri="{BB962C8B-B14F-4D97-AF65-F5344CB8AC3E}">
        <p14:creationId xmlns:p14="http://schemas.microsoft.com/office/powerpoint/2010/main" val="55544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F9C30-FE32-69F8-813F-60543CC8B9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D8F858-93DB-A296-9963-8C61A65A637A}"/>
              </a:ext>
            </a:extLst>
          </p:cNvPr>
          <p:cNvSpPr>
            <a:spLocks noGrp="1"/>
          </p:cNvSpPr>
          <p:nvPr>
            <p:ph type="dt" sz="half" idx="10"/>
          </p:nvPr>
        </p:nvSpPr>
        <p:spPr/>
        <p:txBody>
          <a:bodyPr/>
          <a:lstStyle/>
          <a:p>
            <a:fld id="{AA981AE4-2A39-1C49-8968-D03208B688F0}" type="datetimeFigureOut">
              <a:rPr lang="en-US" smtClean="0"/>
              <a:t>7/7/24</a:t>
            </a:fld>
            <a:endParaRPr lang="en-US"/>
          </a:p>
        </p:txBody>
      </p:sp>
      <p:sp>
        <p:nvSpPr>
          <p:cNvPr id="4" name="Footer Placeholder 3">
            <a:extLst>
              <a:ext uri="{FF2B5EF4-FFF2-40B4-BE49-F238E27FC236}">
                <a16:creationId xmlns:a16="http://schemas.microsoft.com/office/drawing/2014/main" id="{6F0AF08C-B0A3-A87E-051C-B4B33CD0F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67A0DB-F7ED-840D-77E3-AAD8CC2CE708}"/>
              </a:ext>
            </a:extLst>
          </p:cNvPr>
          <p:cNvSpPr>
            <a:spLocks noGrp="1"/>
          </p:cNvSpPr>
          <p:nvPr>
            <p:ph type="sldNum" sz="quarter" idx="12"/>
          </p:nvPr>
        </p:nvSpPr>
        <p:spPr/>
        <p:txBody>
          <a:bodyPr/>
          <a:lstStyle/>
          <a:p>
            <a:fld id="{6BEE65C4-154A-4E41-8B96-4AFF75992BF1}" type="slidenum">
              <a:rPr lang="en-US" smtClean="0"/>
              <a:t>‹#›</a:t>
            </a:fld>
            <a:endParaRPr lang="en-US"/>
          </a:p>
        </p:txBody>
      </p:sp>
    </p:spTree>
    <p:extLst>
      <p:ext uri="{BB962C8B-B14F-4D97-AF65-F5344CB8AC3E}">
        <p14:creationId xmlns:p14="http://schemas.microsoft.com/office/powerpoint/2010/main" val="1100604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6CE1BF-1A4D-0627-27EB-1007A24EB289}"/>
              </a:ext>
            </a:extLst>
          </p:cNvPr>
          <p:cNvSpPr>
            <a:spLocks noGrp="1"/>
          </p:cNvSpPr>
          <p:nvPr>
            <p:ph type="dt" sz="half" idx="10"/>
          </p:nvPr>
        </p:nvSpPr>
        <p:spPr/>
        <p:txBody>
          <a:bodyPr/>
          <a:lstStyle/>
          <a:p>
            <a:fld id="{AA981AE4-2A39-1C49-8968-D03208B688F0}" type="datetimeFigureOut">
              <a:rPr lang="en-US" smtClean="0"/>
              <a:t>7/7/24</a:t>
            </a:fld>
            <a:endParaRPr lang="en-US"/>
          </a:p>
        </p:txBody>
      </p:sp>
      <p:sp>
        <p:nvSpPr>
          <p:cNvPr id="3" name="Footer Placeholder 2">
            <a:extLst>
              <a:ext uri="{FF2B5EF4-FFF2-40B4-BE49-F238E27FC236}">
                <a16:creationId xmlns:a16="http://schemas.microsoft.com/office/drawing/2014/main" id="{5728CF5E-F99F-2626-B3EF-870A947146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1D6E2E-B5BF-8056-E155-60B10729CFF2}"/>
              </a:ext>
            </a:extLst>
          </p:cNvPr>
          <p:cNvSpPr>
            <a:spLocks noGrp="1"/>
          </p:cNvSpPr>
          <p:nvPr>
            <p:ph type="sldNum" sz="quarter" idx="12"/>
          </p:nvPr>
        </p:nvSpPr>
        <p:spPr/>
        <p:txBody>
          <a:bodyPr/>
          <a:lstStyle/>
          <a:p>
            <a:fld id="{6BEE65C4-154A-4E41-8B96-4AFF75992BF1}" type="slidenum">
              <a:rPr lang="en-US" smtClean="0"/>
              <a:t>‹#›</a:t>
            </a:fld>
            <a:endParaRPr lang="en-US"/>
          </a:p>
        </p:txBody>
      </p:sp>
    </p:spTree>
    <p:extLst>
      <p:ext uri="{BB962C8B-B14F-4D97-AF65-F5344CB8AC3E}">
        <p14:creationId xmlns:p14="http://schemas.microsoft.com/office/powerpoint/2010/main" val="1962123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666D-C9D0-F1C7-9B0B-F01FF56FA4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B3977D-BAE9-1CE1-4D37-455AE50FB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C923E9-821F-8320-77D6-6CEE3FBF87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F7008-6442-2CB7-9A69-D3C7EA02CAD9}"/>
              </a:ext>
            </a:extLst>
          </p:cNvPr>
          <p:cNvSpPr>
            <a:spLocks noGrp="1"/>
          </p:cNvSpPr>
          <p:nvPr>
            <p:ph type="dt" sz="half" idx="10"/>
          </p:nvPr>
        </p:nvSpPr>
        <p:spPr/>
        <p:txBody>
          <a:bodyPr/>
          <a:lstStyle/>
          <a:p>
            <a:fld id="{AA981AE4-2A39-1C49-8968-D03208B688F0}" type="datetimeFigureOut">
              <a:rPr lang="en-US" smtClean="0"/>
              <a:t>7/7/24</a:t>
            </a:fld>
            <a:endParaRPr lang="en-US"/>
          </a:p>
        </p:txBody>
      </p:sp>
      <p:sp>
        <p:nvSpPr>
          <p:cNvPr id="6" name="Footer Placeholder 5">
            <a:extLst>
              <a:ext uri="{FF2B5EF4-FFF2-40B4-BE49-F238E27FC236}">
                <a16:creationId xmlns:a16="http://schemas.microsoft.com/office/drawing/2014/main" id="{8A296462-0DF9-8FC2-7E94-426CA04E05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A2C1C5-0CEC-5419-FC83-A8D485DC5158}"/>
              </a:ext>
            </a:extLst>
          </p:cNvPr>
          <p:cNvSpPr>
            <a:spLocks noGrp="1"/>
          </p:cNvSpPr>
          <p:nvPr>
            <p:ph type="sldNum" sz="quarter" idx="12"/>
          </p:nvPr>
        </p:nvSpPr>
        <p:spPr/>
        <p:txBody>
          <a:bodyPr/>
          <a:lstStyle/>
          <a:p>
            <a:fld id="{6BEE65C4-154A-4E41-8B96-4AFF75992BF1}" type="slidenum">
              <a:rPr lang="en-US" smtClean="0"/>
              <a:t>‹#›</a:t>
            </a:fld>
            <a:endParaRPr lang="en-US"/>
          </a:p>
        </p:txBody>
      </p:sp>
    </p:spTree>
    <p:extLst>
      <p:ext uri="{BB962C8B-B14F-4D97-AF65-F5344CB8AC3E}">
        <p14:creationId xmlns:p14="http://schemas.microsoft.com/office/powerpoint/2010/main" val="340119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398BB-2787-289D-27A5-23B3C02F1E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807B40-0E07-5BB5-AED9-3505C60B65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7E22E3-E4DD-11A5-0AF0-9B72E110E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828DE-16C9-9818-5518-19ABB798956D}"/>
              </a:ext>
            </a:extLst>
          </p:cNvPr>
          <p:cNvSpPr>
            <a:spLocks noGrp="1"/>
          </p:cNvSpPr>
          <p:nvPr>
            <p:ph type="dt" sz="half" idx="10"/>
          </p:nvPr>
        </p:nvSpPr>
        <p:spPr/>
        <p:txBody>
          <a:bodyPr/>
          <a:lstStyle/>
          <a:p>
            <a:fld id="{AA981AE4-2A39-1C49-8968-D03208B688F0}" type="datetimeFigureOut">
              <a:rPr lang="en-US" smtClean="0"/>
              <a:t>7/7/24</a:t>
            </a:fld>
            <a:endParaRPr lang="en-US"/>
          </a:p>
        </p:txBody>
      </p:sp>
      <p:sp>
        <p:nvSpPr>
          <p:cNvPr id="6" name="Footer Placeholder 5">
            <a:extLst>
              <a:ext uri="{FF2B5EF4-FFF2-40B4-BE49-F238E27FC236}">
                <a16:creationId xmlns:a16="http://schemas.microsoft.com/office/drawing/2014/main" id="{45AF31AA-27E3-F203-99AB-AFF3EE90C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DE9466-C26B-B95C-6B65-F56D6DB56539}"/>
              </a:ext>
            </a:extLst>
          </p:cNvPr>
          <p:cNvSpPr>
            <a:spLocks noGrp="1"/>
          </p:cNvSpPr>
          <p:nvPr>
            <p:ph type="sldNum" sz="quarter" idx="12"/>
          </p:nvPr>
        </p:nvSpPr>
        <p:spPr/>
        <p:txBody>
          <a:bodyPr/>
          <a:lstStyle/>
          <a:p>
            <a:fld id="{6BEE65C4-154A-4E41-8B96-4AFF75992BF1}" type="slidenum">
              <a:rPr lang="en-US" smtClean="0"/>
              <a:t>‹#›</a:t>
            </a:fld>
            <a:endParaRPr lang="en-US"/>
          </a:p>
        </p:txBody>
      </p:sp>
    </p:spTree>
    <p:extLst>
      <p:ext uri="{BB962C8B-B14F-4D97-AF65-F5344CB8AC3E}">
        <p14:creationId xmlns:p14="http://schemas.microsoft.com/office/powerpoint/2010/main" val="1804291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CD91E4-B5DA-CE76-C085-34B50940C8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7BDD3B-F198-995D-4D1A-CA8EEE5DD3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776CBD0-A0F4-DA3E-8B10-FCB518DBF5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defRPr>
            </a:lvl1pPr>
          </a:lstStyle>
          <a:p>
            <a:fld id="{AA981AE4-2A39-1C49-8968-D03208B688F0}" type="datetimeFigureOut">
              <a:rPr lang="en-US" smtClean="0"/>
              <a:pPr/>
              <a:t>7/7/24</a:t>
            </a:fld>
            <a:endParaRPr lang="en-US" dirty="0"/>
          </a:p>
        </p:txBody>
      </p:sp>
      <p:sp>
        <p:nvSpPr>
          <p:cNvPr id="5" name="Footer Placeholder 4">
            <a:extLst>
              <a:ext uri="{FF2B5EF4-FFF2-40B4-BE49-F238E27FC236}">
                <a16:creationId xmlns:a16="http://schemas.microsoft.com/office/drawing/2014/main" id="{5800BE88-792D-B928-2600-87A37FF37D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23C97CDF-47BF-28A6-481B-2EBF0764E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defRPr>
            </a:lvl1pPr>
          </a:lstStyle>
          <a:p>
            <a:fld id="{6BEE65C4-154A-4E41-8B96-4AFF75992BF1}" type="slidenum">
              <a:rPr lang="en-US" smtClean="0"/>
              <a:pPr/>
              <a:t>‹#›</a:t>
            </a:fld>
            <a:endParaRPr lang="en-US" dirty="0"/>
          </a:p>
        </p:txBody>
      </p:sp>
    </p:spTree>
    <p:extLst>
      <p:ext uri="{BB962C8B-B14F-4D97-AF65-F5344CB8AC3E}">
        <p14:creationId xmlns:p14="http://schemas.microsoft.com/office/powerpoint/2010/main" val="445321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customXml" Target="../ink/ink1.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19.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118.png"/><Relationship Id="rId4" Type="http://schemas.openxmlformats.org/officeDocument/2006/relationships/customXml" Target="../ink/ink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9C855-A8B3-6314-7C63-24EFA5A946C1}"/>
              </a:ext>
            </a:extLst>
          </p:cNvPr>
          <p:cNvSpPr>
            <a:spLocks noGrp="1"/>
          </p:cNvSpPr>
          <p:nvPr>
            <p:ph type="ctrTitle"/>
          </p:nvPr>
        </p:nvSpPr>
        <p:spPr>
          <a:xfrm>
            <a:off x="287866" y="91281"/>
            <a:ext cx="11616267" cy="1668241"/>
          </a:xfrm>
        </p:spPr>
        <p:txBody>
          <a:bodyPr>
            <a:normAutofit/>
          </a:bodyPr>
          <a:lstStyle/>
          <a:p>
            <a:r>
              <a:rPr lang="en-US" sz="4800" b="1" dirty="0">
                <a:solidFill>
                  <a:schemeClr val="accent2"/>
                </a:solidFill>
                <a:latin typeface="Garamond" panose="02020404030301010803" pitchFamily="18" charset="0"/>
                <a:ea typeface="Roboto Slab" pitchFamily="2" charset="0"/>
              </a:rPr>
              <a:t>Propaganda and Politics</a:t>
            </a:r>
            <a:br>
              <a:rPr lang="en-US" sz="4800" b="1" dirty="0">
                <a:solidFill>
                  <a:schemeClr val="accent2"/>
                </a:solidFill>
                <a:latin typeface="Garamond" panose="02020404030301010803" pitchFamily="18" charset="0"/>
                <a:ea typeface="Roboto Slab" pitchFamily="2" charset="0"/>
              </a:rPr>
            </a:br>
            <a:r>
              <a:rPr lang="en-US" sz="4800" dirty="0">
                <a:solidFill>
                  <a:schemeClr val="accent2"/>
                </a:solidFill>
                <a:latin typeface="Garamond" panose="02020404030301010803" pitchFamily="18" charset="0"/>
                <a:ea typeface="Roboto Slab" pitchFamily="2" charset="0"/>
              </a:rPr>
              <a:t>A Du </a:t>
            </a:r>
            <a:r>
              <a:rPr lang="en-US" sz="4800" dirty="0" err="1">
                <a:solidFill>
                  <a:schemeClr val="accent2"/>
                </a:solidFill>
                <a:latin typeface="Garamond" panose="02020404030301010803" pitchFamily="18" charset="0"/>
                <a:ea typeface="Roboto Slab" pitchFamily="2" charset="0"/>
              </a:rPr>
              <a:t>Boisian</a:t>
            </a:r>
            <a:r>
              <a:rPr lang="en-US" sz="4800" dirty="0">
                <a:solidFill>
                  <a:schemeClr val="accent2"/>
                </a:solidFill>
                <a:latin typeface="Garamond" panose="02020404030301010803" pitchFamily="18" charset="0"/>
                <a:ea typeface="Roboto Slab" pitchFamily="2" charset="0"/>
              </a:rPr>
              <a:t> Theory of Social Movements</a:t>
            </a:r>
            <a:endParaRPr lang="en-US" sz="4800" cap="small" dirty="0">
              <a:solidFill>
                <a:schemeClr val="accent2"/>
              </a:solidFill>
              <a:latin typeface="Garamond" panose="02020404030301010803" pitchFamily="18" charset="0"/>
              <a:ea typeface="Roboto Slab" pitchFamily="2" charset="0"/>
            </a:endParaRPr>
          </a:p>
        </p:txBody>
      </p:sp>
      <p:sp>
        <p:nvSpPr>
          <p:cNvPr id="3" name="Subtitle 2">
            <a:extLst>
              <a:ext uri="{FF2B5EF4-FFF2-40B4-BE49-F238E27FC236}">
                <a16:creationId xmlns:a16="http://schemas.microsoft.com/office/drawing/2014/main" id="{81668358-B6B2-A858-36F4-6B85AA331267}"/>
              </a:ext>
            </a:extLst>
          </p:cNvPr>
          <p:cNvSpPr>
            <a:spLocks noGrp="1"/>
          </p:cNvSpPr>
          <p:nvPr>
            <p:ph type="subTitle" idx="1"/>
          </p:nvPr>
        </p:nvSpPr>
        <p:spPr/>
        <p:txBody>
          <a:bodyPr/>
          <a:lstStyle/>
          <a:p>
            <a:endParaRPr lang="en-US" dirty="0"/>
          </a:p>
        </p:txBody>
      </p:sp>
      <p:pic>
        <p:nvPicPr>
          <p:cNvPr id="1026" name="Picture 2">
            <a:extLst>
              <a:ext uri="{FF2B5EF4-FFF2-40B4-BE49-F238E27FC236}">
                <a16:creationId xmlns:a16="http://schemas.microsoft.com/office/drawing/2014/main" id="{7FB661CB-801B-CF45-FAFC-0A404E7A6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2260600"/>
            <a:ext cx="9575800" cy="2997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3A8E096-7D02-474A-2A54-0A57B61BCFDB}"/>
              </a:ext>
            </a:extLst>
          </p:cNvPr>
          <p:cNvSpPr txBox="1">
            <a:spLocks/>
          </p:cNvSpPr>
          <p:nvPr/>
        </p:nvSpPr>
        <p:spPr>
          <a:xfrm>
            <a:off x="1308100" y="4930997"/>
            <a:ext cx="9144000" cy="166824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aramond" panose="02020404030301010803" pitchFamily="18" charset="0"/>
                <a:ea typeface="Roboto Slab" pitchFamily="2" charset="0"/>
              </a:rPr>
              <a:t>Neal Caren</a:t>
            </a:r>
            <a:br>
              <a:rPr lang="en-US" sz="3600" dirty="0">
                <a:latin typeface="Garamond" panose="02020404030301010803" pitchFamily="18" charset="0"/>
                <a:ea typeface="Roboto Slab" pitchFamily="2" charset="0"/>
              </a:rPr>
            </a:br>
            <a:r>
              <a:rPr lang="en-US" sz="3600" dirty="0">
                <a:latin typeface="Garamond" panose="02020404030301010803" pitchFamily="18" charset="0"/>
                <a:ea typeface="Roboto Slab" pitchFamily="2" charset="0"/>
              </a:rPr>
              <a:t>University of North Carolina, Chapel Hill</a:t>
            </a:r>
            <a:endParaRPr lang="en-US" sz="3600" cap="small" dirty="0">
              <a:latin typeface="Garamond" panose="02020404030301010803" pitchFamily="18" charset="0"/>
              <a:ea typeface="Roboto Slab" pitchFamily="2" charset="0"/>
            </a:endParaRPr>
          </a:p>
        </p:txBody>
      </p:sp>
      <p:pic>
        <p:nvPicPr>
          <p:cNvPr id="5" name="Picture 4">
            <a:extLst>
              <a:ext uri="{FF2B5EF4-FFF2-40B4-BE49-F238E27FC236}">
                <a16:creationId xmlns:a16="http://schemas.microsoft.com/office/drawing/2014/main" id="{82C0131A-C666-618F-03C2-D24C5D6A605E}"/>
              </a:ext>
            </a:extLst>
          </p:cNvPr>
          <p:cNvPicPr>
            <a:picLocks noChangeAspect="1"/>
          </p:cNvPicPr>
          <p:nvPr/>
        </p:nvPicPr>
        <p:blipFill>
          <a:blip r:embed="rId4"/>
          <a:stretch>
            <a:fillRect/>
          </a:stretch>
        </p:blipFill>
        <p:spPr>
          <a:xfrm>
            <a:off x="113046" y="5409176"/>
            <a:ext cx="1322251" cy="1330837"/>
          </a:xfrm>
          <a:prstGeom prst="rect">
            <a:avLst/>
          </a:prstGeom>
        </p:spPr>
      </p:pic>
    </p:spTree>
    <p:extLst>
      <p:ext uri="{BB962C8B-B14F-4D97-AF65-F5344CB8AC3E}">
        <p14:creationId xmlns:p14="http://schemas.microsoft.com/office/powerpoint/2010/main" val="555867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75" name="Rectangle 15374">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Roboto" panose="02000000000000000000" pitchFamily="2" charset="0"/>
            </a:endParaRPr>
          </a:p>
        </p:txBody>
      </p:sp>
      <p:pic>
        <p:nvPicPr>
          <p:cNvPr id="15362" name="Picture 2">
            <a:extLst>
              <a:ext uri="{FF2B5EF4-FFF2-40B4-BE49-F238E27FC236}">
                <a16:creationId xmlns:a16="http://schemas.microsoft.com/office/drawing/2014/main" id="{80A75255-1909-9D3D-786B-C1D0D33AF5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2" r="-2" b="34449"/>
          <a:stretch/>
        </p:blipFill>
        <p:spPr bwMode="auto">
          <a:xfrm>
            <a:off x="1272707" y="1439018"/>
            <a:ext cx="2840282" cy="2404531"/>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Mary White Ovington, ca. 1900">
            <a:extLst>
              <a:ext uri="{FF2B5EF4-FFF2-40B4-BE49-F238E27FC236}">
                <a16:creationId xmlns:a16="http://schemas.microsoft.com/office/drawing/2014/main" id="{E23CCF9F-E551-DA20-2575-5527F50949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24" r="2" b="33026"/>
          <a:stretch/>
        </p:blipFill>
        <p:spPr bwMode="auto">
          <a:xfrm>
            <a:off x="487193" y="3881535"/>
            <a:ext cx="3515846" cy="297646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DFEB6AC2-64D2-8CF1-A559-513FCD054A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63917"/>
          <a:stretch/>
        </p:blipFill>
        <p:spPr bwMode="auto">
          <a:xfrm>
            <a:off x="4458148" y="4199166"/>
            <a:ext cx="3588174" cy="251887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NAACP 3">
            <a:extLst>
              <a:ext uri="{FF2B5EF4-FFF2-40B4-BE49-F238E27FC236}">
                <a16:creationId xmlns:a16="http://schemas.microsoft.com/office/drawing/2014/main" id="{B1B1778F-C11E-1A1A-6D1D-1E0CA52BD7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39" r="2" b="33651"/>
          <a:stretch/>
        </p:blipFill>
        <p:spPr bwMode="auto">
          <a:xfrm>
            <a:off x="7821062" y="1132073"/>
            <a:ext cx="3208181" cy="271147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William English Walling - Wikipedia">
            <a:extLst>
              <a:ext uri="{FF2B5EF4-FFF2-40B4-BE49-F238E27FC236}">
                <a16:creationId xmlns:a16="http://schemas.microsoft.com/office/drawing/2014/main" id="{1DF3D04E-5A77-4D7E-52F0-C2D9DBB2B9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 b="42697"/>
          <a:stretch/>
        </p:blipFill>
        <p:spPr bwMode="auto">
          <a:xfrm>
            <a:off x="8507858" y="3941365"/>
            <a:ext cx="3365241" cy="285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0ADD1BA-E8CC-FF64-BC99-4A14CAFDFDA2}"/>
              </a:ext>
            </a:extLst>
          </p:cNvPr>
          <p:cNvPicPr>
            <a:picLocks noChangeAspect="1"/>
          </p:cNvPicPr>
          <p:nvPr/>
        </p:nvPicPr>
        <p:blipFill>
          <a:blip r:embed="rId8"/>
          <a:stretch>
            <a:fillRect/>
          </a:stretch>
        </p:blipFill>
        <p:spPr>
          <a:xfrm>
            <a:off x="4488708" y="1282539"/>
            <a:ext cx="2840282" cy="2897316"/>
          </a:xfrm>
          <a:prstGeom prst="rect">
            <a:avLst/>
          </a:prstGeom>
        </p:spPr>
      </p:pic>
      <p:pic>
        <p:nvPicPr>
          <p:cNvPr id="3" name="Picture 2">
            <a:extLst>
              <a:ext uri="{FF2B5EF4-FFF2-40B4-BE49-F238E27FC236}">
                <a16:creationId xmlns:a16="http://schemas.microsoft.com/office/drawing/2014/main" id="{315D0049-FD73-BD21-4F93-DE6AFACE4F4B}"/>
              </a:ext>
            </a:extLst>
          </p:cNvPr>
          <p:cNvPicPr>
            <a:picLocks noChangeAspect="1"/>
          </p:cNvPicPr>
          <p:nvPr/>
        </p:nvPicPr>
        <p:blipFill>
          <a:blip r:embed="rId9"/>
          <a:stretch>
            <a:fillRect/>
          </a:stretch>
        </p:blipFill>
        <p:spPr>
          <a:xfrm>
            <a:off x="2692848" y="-9035"/>
            <a:ext cx="6692900" cy="1092200"/>
          </a:xfrm>
          <a:prstGeom prst="rect">
            <a:avLst/>
          </a:prstGeom>
        </p:spPr>
      </p:pic>
    </p:spTree>
    <p:extLst>
      <p:ext uri="{BB962C8B-B14F-4D97-AF65-F5344CB8AC3E}">
        <p14:creationId xmlns:p14="http://schemas.microsoft.com/office/powerpoint/2010/main" val="2396422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F0B75F9-EFE7-D561-2983-6999BF55A4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1342311"/>
            <a:ext cx="12172311" cy="380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73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38DFB-A175-EA7C-F8FE-11860D316909}"/>
              </a:ext>
            </a:extLst>
          </p:cNvPr>
          <p:cNvPicPr>
            <a:picLocks noChangeAspect="1"/>
          </p:cNvPicPr>
          <p:nvPr/>
        </p:nvPicPr>
        <p:blipFill rotWithShape="1">
          <a:blip r:embed="rId3"/>
          <a:srcRect t="7142" r="7744" b="6905"/>
          <a:stretch/>
        </p:blipFill>
        <p:spPr>
          <a:xfrm>
            <a:off x="0" y="481692"/>
            <a:ext cx="4194729" cy="5894615"/>
          </a:xfrm>
          <a:prstGeom prst="rect">
            <a:avLst/>
          </a:prstGeom>
        </p:spPr>
      </p:pic>
      <p:pic>
        <p:nvPicPr>
          <p:cNvPr id="6" name="Picture 5">
            <a:extLst>
              <a:ext uri="{FF2B5EF4-FFF2-40B4-BE49-F238E27FC236}">
                <a16:creationId xmlns:a16="http://schemas.microsoft.com/office/drawing/2014/main" id="{8591553E-691A-E024-0E1F-228BAD801ECB}"/>
              </a:ext>
            </a:extLst>
          </p:cNvPr>
          <p:cNvPicPr>
            <a:picLocks noChangeAspect="1"/>
          </p:cNvPicPr>
          <p:nvPr/>
        </p:nvPicPr>
        <p:blipFill rotWithShape="1">
          <a:blip r:embed="rId4"/>
          <a:srcRect l="3771" t="7023" r="7336" b="3809"/>
          <a:stretch/>
        </p:blipFill>
        <p:spPr>
          <a:xfrm>
            <a:off x="7848600" y="481692"/>
            <a:ext cx="4343400" cy="6115051"/>
          </a:xfrm>
          <a:prstGeom prst="rect">
            <a:avLst/>
          </a:prstGeom>
        </p:spPr>
      </p:pic>
      <p:pic>
        <p:nvPicPr>
          <p:cNvPr id="8" name="Picture 2" descr="DU BOIS, W.E.B., EDITOR. Supreme Court of the United States: Oct. Term. Charles H. Buchanan, Plaintiff in Error, vs. William Warley">
            <a:extLst>
              <a:ext uri="{FF2B5EF4-FFF2-40B4-BE49-F238E27FC236}">
                <a16:creationId xmlns:a16="http://schemas.microsoft.com/office/drawing/2014/main" id="{000F5663-D917-7C64-0336-E636C360A0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9" t="1891" r="6877"/>
          <a:stretch/>
        </p:blipFill>
        <p:spPr bwMode="auto">
          <a:xfrm>
            <a:off x="4000766" y="647636"/>
            <a:ext cx="3653871" cy="578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891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37438-0BA9-1A6C-544D-35081D0C615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C7BBE4B-EC44-21E2-A3FC-59ACF4F1FD0B}"/>
              </a:ext>
            </a:extLst>
          </p:cNvPr>
          <p:cNvPicPr>
            <a:picLocks noChangeAspect="1"/>
          </p:cNvPicPr>
          <p:nvPr/>
        </p:nvPicPr>
        <p:blipFill>
          <a:blip r:embed="rId3"/>
          <a:stretch>
            <a:fillRect/>
          </a:stretch>
        </p:blipFill>
        <p:spPr>
          <a:xfrm>
            <a:off x="2330450" y="-142421"/>
            <a:ext cx="7531100" cy="4635500"/>
          </a:xfrm>
          <a:prstGeom prst="rect">
            <a:avLst/>
          </a:prstGeom>
        </p:spPr>
      </p:pic>
      <p:pic>
        <p:nvPicPr>
          <p:cNvPr id="3" name="Picture 2">
            <a:extLst>
              <a:ext uri="{FF2B5EF4-FFF2-40B4-BE49-F238E27FC236}">
                <a16:creationId xmlns:a16="http://schemas.microsoft.com/office/drawing/2014/main" id="{14B8ECCC-DC81-3ED7-12E1-B23B2FEBF3B3}"/>
              </a:ext>
            </a:extLst>
          </p:cNvPr>
          <p:cNvPicPr>
            <a:picLocks noChangeAspect="1"/>
          </p:cNvPicPr>
          <p:nvPr/>
        </p:nvPicPr>
        <p:blipFill>
          <a:blip r:embed="rId4"/>
          <a:stretch>
            <a:fillRect/>
          </a:stretch>
        </p:blipFill>
        <p:spPr>
          <a:xfrm>
            <a:off x="687614" y="4512129"/>
            <a:ext cx="4775200" cy="2146300"/>
          </a:xfrm>
          <a:prstGeom prst="rect">
            <a:avLst/>
          </a:prstGeom>
        </p:spPr>
      </p:pic>
      <p:pic>
        <p:nvPicPr>
          <p:cNvPr id="9" name="Picture 8">
            <a:extLst>
              <a:ext uri="{FF2B5EF4-FFF2-40B4-BE49-F238E27FC236}">
                <a16:creationId xmlns:a16="http://schemas.microsoft.com/office/drawing/2014/main" id="{09493216-85F6-5035-E6AA-5028802DB7A0}"/>
              </a:ext>
            </a:extLst>
          </p:cNvPr>
          <p:cNvPicPr>
            <a:picLocks noChangeAspect="1"/>
          </p:cNvPicPr>
          <p:nvPr/>
        </p:nvPicPr>
        <p:blipFill>
          <a:blip r:embed="rId5"/>
          <a:stretch>
            <a:fillRect/>
          </a:stretch>
        </p:blipFill>
        <p:spPr>
          <a:xfrm>
            <a:off x="6407150" y="4721679"/>
            <a:ext cx="4635500" cy="1727200"/>
          </a:xfrm>
          <a:prstGeom prst="rect">
            <a:avLst/>
          </a:prstGeom>
        </p:spPr>
      </p:pic>
    </p:spTree>
    <p:extLst>
      <p:ext uri="{BB962C8B-B14F-4D97-AF65-F5344CB8AC3E}">
        <p14:creationId xmlns:p14="http://schemas.microsoft.com/office/powerpoint/2010/main" val="466418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8504B9-1C82-3C00-9D7C-729F536D6FB9}"/>
              </a:ext>
            </a:extLst>
          </p:cNvPr>
          <p:cNvPicPr>
            <a:picLocks noChangeAspect="1"/>
          </p:cNvPicPr>
          <p:nvPr/>
        </p:nvPicPr>
        <p:blipFill>
          <a:blip r:embed="rId3"/>
          <a:stretch>
            <a:fillRect/>
          </a:stretch>
        </p:blipFill>
        <p:spPr>
          <a:xfrm>
            <a:off x="2209800" y="0"/>
            <a:ext cx="7772400" cy="2409965"/>
          </a:xfrm>
          <a:prstGeom prst="rect">
            <a:avLst/>
          </a:prstGeom>
        </p:spPr>
      </p:pic>
      <p:pic>
        <p:nvPicPr>
          <p:cNvPr id="3" name="Picture 2">
            <a:extLst>
              <a:ext uri="{FF2B5EF4-FFF2-40B4-BE49-F238E27FC236}">
                <a16:creationId xmlns:a16="http://schemas.microsoft.com/office/drawing/2014/main" id="{399D71F4-AF81-2799-7FCA-F1D78E819B29}"/>
              </a:ext>
            </a:extLst>
          </p:cNvPr>
          <p:cNvPicPr>
            <a:picLocks noChangeAspect="1"/>
          </p:cNvPicPr>
          <p:nvPr/>
        </p:nvPicPr>
        <p:blipFill>
          <a:blip r:embed="rId4"/>
          <a:stretch>
            <a:fillRect/>
          </a:stretch>
        </p:blipFill>
        <p:spPr>
          <a:xfrm>
            <a:off x="976992" y="2553608"/>
            <a:ext cx="4686300" cy="4102100"/>
          </a:xfrm>
          <a:prstGeom prst="rect">
            <a:avLst/>
          </a:prstGeom>
        </p:spPr>
      </p:pic>
      <p:pic>
        <p:nvPicPr>
          <p:cNvPr id="4" name="Picture 3">
            <a:extLst>
              <a:ext uri="{FF2B5EF4-FFF2-40B4-BE49-F238E27FC236}">
                <a16:creationId xmlns:a16="http://schemas.microsoft.com/office/drawing/2014/main" id="{AF026E5C-FDF7-8E18-0BC0-457531C1007A}"/>
              </a:ext>
            </a:extLst>
          </p:cNvPr>
          <p:cNvPicPr>
            <a:picLocks noChangeAspect="1"/>
          </p:cNvPicPr>
          <p:nvPr/>
        </p:nvPicPr>
        <p:blipFill>
          <a:blip r:embed="rId5"/>
          <a:stretch>
            <a:fillRect/>
          </a:stretch>
        </p:blipFill>
        <p:spPr>
          <a:xfrm>
            <a:off x="6096000" y="2655208"/>
            <a:ext cx="4622800" cy="3898900"/>
          </a:xfrm>
          <a:prstGeom prst="rect">
            <a:avLst/>
          </a:prstGeom>
        </p:spPr>
      </p:pic>
    </p:spTree>
    <p:extLst>
      <p:ext uri="{BB962C8B-B14F-4D97-AF65-F5344CB8AC3E}">
        <p14:creationId xmlns:p14="http://schemas.microsoft.com/office/powerpoint/2010/main" val="858163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EAA04C-E116-083E-FEFE-404AE38FCBE0}"/>
              </a:ext>
            </a:extLst>
          </p:cNvPr>
          <p:cNvPicPr>
            <a:picLocks noChangeAspect="1"/>
          </p:cNvPicPr>
          <p:nvPr/>
        </p:nvPicPr>
        <p:blipFill>
          <a:blip r:embed="rId3"/>
          <a:stretch>
            <a:fillRect/>
          </a:stretch>
        </p:blipFill>
        <p:spPr>
          <a:xfrm>
            <a:off x="2209800" y="0"/>
            <a:ext cx="7772400" cy="2462859"/>
          </a:xfrm>
          <a:prstGeom prst="rect">
            <a:avLst/>
          </a:prstGeom>
        </p:spPr>
      </p:pic>
      <p:pic>
        <p:nvPicPr>
          <p:cNvPr id="6" name="Picture 5">
            <a:extLst>
              <a:ext uri="{FF2B5EF4-FFF2-40B4-BE49-F238E27FC236}">
                <a16:creationId xmlns:a16="http://schemas.microsoft.com/office/drawing/2014/main" id="{1012AF29-A98A-A5F8-88A7-1DCEB6E04534}"/>
              </a:ext>
            </a:extLst>
          </p:cNvPr>
          <p:cNvPicPr>
            <a:picLocks noChangeAspect="1"/>
          </p:cNvPicPr>
          <p:nvPr/>
        </p:nvPicPr>
        <p:blipFill>
          <a:blip r:embed="rId4"/>
          <a:stretch>
            <a:fillRect/>
          </a:stretch>
        </p:blipFill>
        <p:spPr>
          <a:xfrm>
            <a:off x="446314" y="3312886"/>
            <a:ext cx="4800600" cy="2844800"/>
          </a:xfrm>
          <a:prstGeom prst="rect">
            <a:avLst/>
          </a:prstGeom>
        </p:spPr>
      </p:pic>
      <p:pic>
        <p:nvPicPr>
          <p:cNvPr id="7" name="Picture 6">
            <a:extLst>
              <a:ext uri="{FF2B5EF4-FFF2-40B4-BE49-F238E27FC236}">
                <a16:creationId xmlns:a16="http://schemas.microsoft.com/office/drawing/2014/main" id="{45AA9813-F6DB-439A-B58C-637CE6E5A4B5}"/>
              </a:ext>
            </a:extLst>
          </p:cNvPr>
          <p:cNvPicPr>
            <a:picLocks noChangeAspect="1"/>
          </p:cNvPicPr>
          <p:nvPr/>
        </p:nvPicPr>
        <p:blipFill>
          <a:blip r:embed="rId5"/>
          <a:stretch>
            <a:fillRect/>
          </a:stretch>
        </p:blipFill>
        <p:spPr>
          <a:xfrm>
            <a:off x="6945088" y="2304391"/>
            <a:ext cx="4724400" cy="4889500"/>
          </a:xfrm>
          <a:prstGeom prst="rect">
            <a:avLst/>
          </a:prstGeom>
        </p:spPr>
      </p:pic>
    </p:spTree>
    <p:extLst>
      <p:ext uri="{BB962C8B-B14F-4D97-AF65-F5344CB8AC3E}">
        <p14:creationId xmlns:p14="http://schemas.microsoft.com/office/powerpoint/2010/main" val="738138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67740-0F1C-00BC-39C1-3816FD3759AB}"/>
              </a:ext>
            </a:extLst>
          </p:cNvPr>
          <p:cNvPicPr>
            <a:picLocks noChangeAspect="1"/>
          </p:cNvPicPr>
          <p:nvPr/>
        </p:nvPicPr>
        <p:blipFill>
          <a:blip r:embed="rId3"/>
          <a:stretch>
            <a:fillRect/>
          </a:stretch>
        </p:blipFill>
        <p:spPr>
          <a:xfrm>
            <a:off x="3058886" y="2982109"/>
            <a:ext cx="7772400" cy="3875891"/>
          </a:xfrm>
          <a:prstGeom prst="rect">
            <a:avLst/>
          </a:prstGeom>
        </p:spPr>
      </p:pic>
      <p:pic>
        <p:nvPicPr>
          <p:cNvPr id="4" name="Picture 3">
            <a:extLst>
              <a:ext uri="{FF2B5EF4-FFF2-40B4-BE49-F238E27FC236}">
                <a16:creationId xmlns:a16="http://schemas.microsoft.com/office/drawing/2014/main" id="{A3161800-84BB-0984-DEDA-DC29AEDFEBD1}"/>
              </a:ext>
            </a:extLst>
          </p:cNvPr>
          <p:cNvPicPr>
            <a:picLocks noChangeAspect="1"/>
          </p:cNvPicPr>
          <p:nvPr/>
        </p:nvPicPr>
        <p:blipFill>
          <a:blip r:embed="rId4"/>
          <a:stretch>
            <a:fillRect/>
          </a:stretch>
        </p:blipFill>
        <p:spPr>
          <a:xfrm>
            <a:off x="1115786" y="0"/>
            <a:ext cx="7772400" cy="3075929"/>
          </a:xfrm>
          <a:prstGeom prst="rect">
            <a:avLst/>
          </a:prstGeom>
        </p:spPr>
      </p:pic>
    </p:spTree>
    <p:extLst>
      <p:ext uri="{BB962C8B-B14F-4D97-AF65-F5344CB8AC3E}">
        <p14:creationId xmlns:p14="http://schemas.microsoft.com/office/powerpoint/2010/main" val="965036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3D2E6-A6C8-2456-0DE0-38E1AC6168CC}"/>
              </a:ext>
            </a:extLst>
          </p:cNvPr>
          <p:cNvPicPr>
            <a:picLocks noChangeAspect="1"/>
          </p:cNvPicPr>
          <p:nvPr/>
        </p:nvPicPr>
        <p:blipFill>
          <a:blip r:embed="rId3"/>
          <a:stretch>
            <a:fillRect/>
          </a:stretch>
        </p:blipFill>
        <p:spPr>
          <a:xfrm>
            <a:off x="2209800" y="1841135"/>
            <a:ext cx="7772400" cy="3218259"/>
          </a:xfrm>
          <a:prstGeom prst="rect">
            <a:avLst/>
          </a:prstGeom>
        </p:spPr>
      </p:pic>
    </p:spTree>
    <p:extLst>
      <p:ext uri="{BB962C8B-B14F-4D97-AF65-F5344CB8AC3E}">
        <p14:creationId xmlns:p14="http://schemas.microsoft.com/office/powerpoint/2010/main" val="1737059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996072-E499-48B3-4A53-0ADE94253F87}"/>
              </a:ext>
            </a:extLst>
          </p:cNvPr>
          <p:cNvPicPr>
            <a:picLocks noChangeAspect="1"/>
          </p:cNvPicPr>
          <p:nvPr/>
        </p:nvPicPr>
        <p:blipFill>
          <a:blip r:embed="rId3"/>
          <a:stretch>
            <a:fillRect/>
          </a:stretch>
        </p:blipFill>
        <p:spPr>
          <a:xfrm>
            <a:off x="2209800" y="137351"/>
            <a:ext cx="7772400" cy="6583298"/>
          </a:xfrm>
          <a:prstGeom prst="rect">
            <a:avLst/>
          </a:prstGeom>
        </p:spPr>
      </p:pic>
    </p:spTree>
    <p:extLst>
      <p:ext uri="{BB962C8B-B14F-4D97-AF65-F5344CB8AC3E}">
        <p14:creationId xmlns:p14="http://schemas.microsoft.com/office/powerpoint/2010/main" val="142664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7B23B-D17F-AAF4-4D91-C040FBF88039}"/>
              </a:ext>
            </a:extLst>
          </p:cNvPr>
          <p:cNvPicPr>
            <a:picLocks noChangeAspect="1"/>
          </p:cNvPicPr>
          <p:nvPr/>
        </p:nvPicPr>
        <p:blipFill>
          <a:blip r:embed="rId3"/>
          <a:stretch>
            <a:fillRect/>
          </a:stretch>
        </p:blipFill>
        <p:spPr>
          <a:xfrm>
            <a:off x="2209800" y="149155"/>
            <a:ext cx="7772400" cy="2444889"/>
          </a:xfrm>
          <a:prstGeom prst="rect">
            <a:avLst/>
          </a:prstGeom>
        </p:spPr>
      </p:pic>
      <p:pic>
        <p:nvPicPr>
          <p:cNvPr id="5" name="Picture 4">
            <a:extLst>
              <a:ext uri="{FF2B5EF4-FFF2-40B4-BE49-F238E27FC236}">
                <a16:creationId xmlns:a16="http://schemas.microsoft.com/office/drawing/2014/main" id="{9F2E282C-AAD0-3D3D-E348-A4AC72753D74}"/>
              </a:ext>
            </a:extLst>
          </p:cNvPr>
          <p:cNvPicPr>
            <a:picLocks noChangeAspect="1"/>
          </p:cNvPicPr>
          <p:nvPr/>
        </p:nvPicPr>
        <p:blipFill>
          <a:blip r:embed="rId4"/>
          <a:stretch>
            <a:fillRect/>
          </a:stretch>
        </p:blipFill>
        <p:spPr>
          <a:xfrm>
            <a:off x="761093" y="3184978"/>
            <a:ext cx="4432300" cy="1892300"/>
          </a:xfrm>
          <a:prstGeom prst="rect">
            <a:avLst/>
          </a:prstGeom>
        </p:spPr>
      </p:pic>
      <p:pic>
        <p:nvPicPr>
          <p:cNvPr id="6" name="Picture 5">
            <a:extLst>
              <a:ext uri="{FF2B5EF4-FFF2-40B4-BE49-F238E27FC236}">
                <a16:creationId xmlns:a16="http://schemas.microsoft.com/office/drawing/2014/main" id="{C439B559-A668-A9D4-6C2D-A3D4A20AB69C}"/>
              </a:ext>
            </a:extLst>
          </p:cNvPr>
          <p:cNvPicPr>
            <a:picLocks noChangeAspect="1"/>
          </p:cNvPicPr>
          <p:nvPr/>
        </p:nvPicPr>
        <p:blipFill>
          <a:blip r:embed="rId5"/>
          <a:stretch>
            <a:fillRect/>
          </a:stretch>
        </p:blipFill>
        <p:spPr>
          <a:xfrm>
            <a:off x="6428015" y="2577715"/>
            <a:ext cx="4724400" cy="4483100"/>
          </a:xfrm>
          <a:prstGeom prst="rect">
            <a:avLst/>
          </a:prstGeom>
        </p:spPr>
      </p:pic>
    </p:spTree>
    <p:extLst>
      <p:ext uri="{BB962C8B-B14F-4D97-AF65-F5344CB8AC3E}">
        <p14:creationId xmlns:p14="http://schemas.microsoft.com/office/powerpoint/2010/main" val="2539055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B37D9-3456-7B00-A569-46FB54A2A329}"/>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Du Bois as Sociologist</a:t>
            </a:r>
          </a:p>
        </p:txBody>
      </p:sp>
      <p:pic>
        <p:nvPicPr>
          <p:cNvPr id="3" name="Picture 2" descr="Diagram, schematic&#10;&#10;Description automatically generated">
            <a:extLst>
              <a:ext uri="{FF2B5EF4-FFF2-40B4-BE49-F238E27FC236}">
                <a16:creationId xmlns:a16="http://schemas.microsoft.com/office/drawing/2014/main" id="{EAEC85FF-1638-A851-E6DE-1C60B02B1C3F}"/>
              </a:ext>
            </a:extLst>
          </p:cNvPr>
          <p:cNvPicPr>
            <a:picLocks noChangeAspect="1"/>
          </p:cNvPicPr>
          <p:nvPr/>
        </p:nvPicPr>
        <p:blipFill>
          <a:blip r:embed="rId3"/>
          <a:stretch>
            <a:fillRect/>
          </a:stretch>
        </p:blipFill>
        <p:spPr>
          <a:xfrm>
            <a:off x="2840508" y="1644274"/>
            <a:ext cx="9048043" cy="5356144"/>
          </a:xfrm>
          <a:prstGeom prst="rect">
            <a:avLst/>
          </a:prstGeom>
        </p:spPr>
      </p:pic>
      <p:pic>
        <p:nvPicPr>
          <p:cNvPr id="4" name="Picture 3" descr="Text, letter&#10;&#10;Description automatically generated">
            <a:extLst>
              <a:ext uri="{FF2B5EF4-FFF2-40B4-BE49-F238E27FC236}">
                <a16:creationId xmlns:a16="http://schemas.microsoft.com/office/drawing/2014/main" id="{D2C19110-1DD3-F57D-DC83-0E994B1DCCF6}"/>
              </a:ext>
            </a:extLst>
          </p:cNvPr>
          <p:cNvPicPr>
            <a:picLocks noChangeAspect="1"/>
          </p:cNvPicPr>
          <p:nvPr/>
        </p:nvPicPr>
        <p:blipFill rotWithShape="1">
          <a:blip r:embed="rId4"/>
          <a:srcRect t="15001" b="13333"/>
          <a:stretch/>
        </p:blipFill>
        <p:spPr>
          <a:xfrm>
            <a:off x="303449" y="1644274"/>
            <a:ext cx="4368857" cy="5067495"/>
          </a:xfrm>
          <a:prstGeom prst="rect">
            <a:avLst/>
          </a:prstGeom>
        </p:spPr>
      </p:pic>
    </p:spTree>
    <p:extLst>
      <p:ext uri="{BB962C8B-B14F-4D97-AF65-F5344CB8AC3E}">
        <p14:creationId xmlns:p14="http://schemas.microsoft.com/office/powerpoint/2010/main" val="2036531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7410-159D-15D1-206A-B843CCD1F673}"/>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Circulation</a:t>
            </a:r>
          </a:p>
        </p:txBody>
      </p:sp>
      <p:pic>
        <p:nvPicPr>
          <p:cNvPr id="4" name="Picture 3">
            <a:extLst>
              <a:ext uri="{FF2B5EF4-FFF2-40B4-BE49-F238E27FC236}">
                <a16:creationId xmlns:a16="http://schemas.microsoft.com/office/drawing/2014/main" id="{74D78F9D-6DD4-36E0-9267-0707A3091E06}"/>
              </a:ext>
            </a:extLst>
          </p:cNvPr>
          <p:cNvPicPr>
            <a:picLocks noChangeAspect="1"/>
          </p:cNvPicPr>
          <p:nvPr/>
        </p:nvPicPr>
        <p:blipFill rotWithShape="1">
          <a:blip r:embed="rId3"/>
          <a:srcRect r="49759"/>
          <a:stretch/>
        </p:blipFill>
        <p:spPr>
          <a:xfrm>
            <a:off x="5118306" y="1120855"/>
            <a:ext cx="3904924" cy="5026963"/>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EA11334B-B15B-1047-41D7-E0C7A7615F33}"/>
                  </a:ext>
                </a:extLst>
              </p14:cNvPr>
              <p14:cNvContentPartPr/>
              <p14:nvPr/>
            </p14:nvContentPartPr>
            <p14:xfrm>
              <a:off x="5971160" y="1135330"/>
              <a:ext cx="2872440" cy="4350960"/>
            </p14:xfrm>
          </p:contentPart>
        </mc:Choice>
        <mc:Fallback>
          <p:pic>
            <p:nvPicPr>
              <p:cNvPr id="6" name="Ink 5">
                <a:extLst>
                  <a:ext uri="{FF2B5EF4-FFF2-40B4-BE49-F238E27FC236}">
                    <a16:creationId xmlns:a16="http://schemas.microsoft.com/office/drawing/2014/main" id="{EA11334B-B15B-1047-41D7-E0C7A7615F33}"/>
                  </a:ext>
                </a:extLst>
              </p:cNvPr>
              <p:cNvPicPr/>
              <p:nvPr/>
            </p:nvPicPr>
            <p:blipFill>
              <a:blip r:embed="rId5"/>
              <a:stretch>
                <a:fillRect/>
              </a:stretch>
            </p:blipFill>
            <p:spPr>
              <a:xfrm>
                <a:off x="5935160" y="1099330"/>
                <a:ext cx="2944080" cy="4422600"/>
              </a:xfrm>
              <a:prstGeom prst="rect">
                <a:avLst/>
              </a:prstGeom>
            </p:spPr>
          </p:pic>
        </mc:Fallback>
      </mc:AlternateContent>
    </p:spTree>
    <p:extLst>
      <p:ext uri="{BB962C8B-B14F-4D97-AF65-F5344CB8AC3E}">
        <p14:creationId xmlns:p14="http://schemas.microsoft.com/office/powerpoint/2010/main" val="2148753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8452246-0A10-6709-465E-A97C3C8C0993}"/>
              </a:ext>
            </a:extLst>
          </p:cNvPr>
          <p:cNvSpPr txBox="1"/>
          <p:nvPr/>
        </p:nvSpPr>
        <p:spPr>
          <a:xfrm>
            <a:off x="5404730" y="766732"/>
            <a:ext cx="6352236" cy="5324535"/>
          </a:xfrm>
          <a:prstGeom prst="rect">
            <a:avLst/>
          </a:prstGeom>
          <a:noFill/>
        </p:spPr>
        <p:txBody>
          <a:bodyPr wrap="square">
            <a:spAutoFit/>
          </a:bodyPr>
          <a:lstStyle/>
          <a:p>
            <a:pPr marL="0" marR="0">
              <a:spcBef>
                <a:spcPts val="0"/>
              </a:spcBef>
              <a:spcAft>
                <a:spcPts val="0"/>
              </a:spcAft>
            </a:pPr>
            <a:r>
              <a:rPr lang="en-US" sz="3400" dirty="0">
                <a:effectLst/>
                <a:latin typeface="Roboto Slab" pitchFamily="2" charset="0"/>
                <a:ea typeface="Roboto Slab" pitchFamily="2" charset="0"/>
                <a:cs typeface="Arial" panose="020B0604020202020204" pitchFamily="34" charset="0"/>
              </a:rPr>
              <a:t>There are many who will say that William E. Burghardt </a:t>
            </a:r>
            <a:br>
              <a:rPr lang="en-US" sz="3400" dirty="0">
                <a:effectLst/>
                <a:latin typeface="Roboto Slab" pitchFamily="2" charset="0"/>
                <a:ea typeface="Roboto Slab" pitchFamily="2" charset="0"/>
                <a:cs typeface="Arial" panose="020B0604020202020204" pitchFamily="34" charset="0"/>
              </a:rPr>
            </a:br>
            <a:r>
              <a:rPr lang="en-US" sz="3400" dirty="0">
                <a:effectLst/>
                <a:latin typeface="Roboto Slab" pitchFamily="2" charset="0"/>
                <a:ea typeface="Roboto Slab" pitchFamily="2" charset="0"/>
                <a:cs typeface="Arial" panose="020B0604020202020204" pitchFamily="34" charset="0"/>
              </a:rPr>
              <a:t>Du Bois is </a:t>
            </a:r>
            <a:r>
              <a:rPr lang="en-US" sz="3400" b="1" dirty="0">
                <a:effectLst/>
                <a:latin typeface="Roboto Slab" pitchFamily="2" charset="0"/>
                <a:ea typeface="Roboto Slab" pitchFamily="2" charset="0"/>
                <a:cs typeface="Arial" panose="020B0604020202020204" pitchFamily="34" charset="0"/>
              </a:rPr>
              <a:t>the greatest Negro of them all. </a:t>
            </a:r>
            <a:endParaRPr lang="en-US" sz="3400" dirty="0">
              <a:effectLst/>
              <a:latin typeface="Roboto Slab" pitchFamily="2" charset="0"/>
              <a:ea typeface="Roboto Slab" pitchFamily="2" charset="0"/>
              <a:cs typeface="Arial" panose="020B0604020202020204" pitchFamily="34" charset="0"/>
            </a:endParaRPr>
          </a:p>
          <a:p>
            <a:pPr marL="0" marR="0">
              <a:spcBef>
                <a:spcPts val="0"/>
              </a:spcBef>
              <a:spcAft>
                <a:spcPts val="0"/>
              </a:spcAft>
            </a:pPr>
            <a:r>
              <a:rPr lang="en-US" sz="3400" b="1" dirty="0">
                <a:latin typeface="Roboto Slab" pitchFamily="2" charset="0"/>
                <a:ea typeface="Roboto Slab" pitchFamily="2" charset="0"/>
                <a:cs typeface="Arial" panose="020B0604020202020204" pitchFamily="34" charset="0"/>
              </a:rPr>
              <a:t>…</a:t>
            </a:r>
          </a:p>
          <a:p>
            <a:pPr marL="0" marR="0">
              <a:spcBef>
                <a:spcPts val="0"/>
              </a:spcBef>
              <a:spcAft>
                <a:spcPts val="0"/>
              </a:spcAft>
            </a:pPr>
            <a:endParaRPr lang="en-US" sz="3400" b="1" dirty="0">
              <a:effectLst/>
              <a:latin typeface="Roboto Slab" pitchFamily="2" charset="0"/>
              <a:ea typeface="Roboto Slab" pitchFamily="2" charset="0"/>
              <a:cs typeface="Arial" panose="020B0604020202020204" pitchFamily="34" charset="0"/>
            </a:endParaRPr>
          </a:p>
          <a:p>
            <a:pPr marL="0" marR="0">
              <a:spcBef>
                <a:spcPts val="0"/>
              </a:spcBef>
              <a:spcAft>
                <a:spcPts val="0"/>
              </a:spcAft>
            </a:pPr>
            <a:r>
              <a:rPr lang="en-US" sz="3400" b="1" dirty="0">
                <a:effectLst/>
                <a:latin typeface="Roboto Slab" pitchFamily="2" charset="0"/>
                <a:ea typeface="Roboto Slab" pitchFamily="2" charset="0"/>
                <a:cs typeface="Arial" panose="020B0604020202020204" pitchFamily="34" charset="0"/>
              </a:rPr>
              <a:t>Today he stands nearer to being the leader of the group than any living Negro. </a:t>
            </a:r>
          </a:p>
          <a:p>
            <a:pPr marL="0" marR="0">
              <a:spcBef>
                <a:spcPts val="0"/>
              </a:spcBef>
              <a:spcAft>
                <a:spcPts val="0"/>
              </a:spcAft>
            </a:pPr>
            <a:r>
              <a:rPr lang="en-US" sz="3400" dirty="0">
                <a:effectLst/>
                <a:latin typeface="Roboto Slab" pitchFamily="2" charset="0"/>
                <a:ea typeface="Roboto Slab" pitchFamily="2" charset="0"/>
                <a:cs typeface="Arial" panose="020B0604020202020204" pitchFamily="34" charset="0"/>
              </a:rPr>
              <a:t> </a:t>
            </a:r>
          </a:p>
        </p:txBody>
      </p:sp>
      <p:pic>
        <p:nvPicPr>
          <p:cNvPr id="2050" name="Picture 2" descr="Book, For Freedom">
            <a:extLst>
              <a:ext uri="{FF2B5EF4-FFF2-40B4-BE49-F238E27FC236}">
                <a16:creationId xmlns:a16="http://schemas.microsoft.com/office/drawing/2014/main" id="{0CC78CCF-1E17-8A1A-D0B0-A86108C33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49" y="-1"/>
            <a:ext cx="4086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3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D9A506F-835F-3CF1-DA19-34D26EF871C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64"/>
                    </a14:imgEffect>
                    <a14:imgEffect>
                      <a14:saturation sat="0"/>
                    </a14:imgEffect>
                  </a14:imgLayer>
                </a14:imgProps>
              </a:ext>
              <a:ext uri="{28A0092B-C50C-407E-A947-70E740481C1C}">
                <a14:useLocalDpi xmlns:a14="http://schemas.microsoft.com/office/drawing/2010/main" val="0"/>
              </a:ext>
            </a:extLst>
          </a:blip>
          <a:stretch>
            <a:fillRect/>
          </a:stretch>
        </p:blipFill>
        <p:spPr bwMode="auto">
          <a:xfrm>
            <a:off x="43723" y="-127553"/>
            <a:ext cx="5891413" cy="7504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29F7DC8-3B07-1653-8AC2-5B02880D47F9}"/>
              </a:ext>
            </a:extLst>
          </p:cNvPr>
          <p:cNvPicPr>
            <a:picLocks noChangeAspect="1"/>
          </p:cNvPicPr>
          <p:nvPr/>
        </p:nvPicPr>
        <p:blipFill>
          <a:blip r:embed="rId5"/>
          <a:stretch>
            <a:fillRect/>
          </a:stretch>
        </p:blipFill>
        <p:spPr>
          <a:xfrm>
            <a:off x="6256865" y="1799318"/>
            <a:ext cx="5291667" cy="3651249"/>
          </a:xfrm>
          <a:prstGeom prst="rect">
            <a:avLst/>
          </a:prstGeom>
        </p:spPr>
      </p:pic>
    </p:spTree>
    <p:extLst>
      <p:ext uri="{BB962C8B-B14F-4D97-AF65-F5344CB8AC3E}">
        <p14:creationId xmlns:p14="http://schemas.microsoft.com/office/powerpoint/2010/main" val="2149921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2AE39B01-72EA-EAE6-CEB5-702C6E245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1532"/>
            <a:ext cx="4852968" cy="5558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F44C2-FBF3-434C-0E86-B400F3645A4B}"/>
              </a:ext>
            </a:extLst>
          </p:cNvPr>
          <p:cNvPicPr>
            <a:picLocks noChangeAspect="1"/>
          </p:cNvPicPr>
          <p:nvPr/>
        </p:nvPicPr>
        <p:blipFill>
          <a:blip r:embed="rId4"/>
          <a:stretch>
            <a:fillRect/>
          </a:stretch>
        </p:blipFill>
        <p:spPr>
          <a:xfrm>
            <a:off x="3978788" y="650560"/>
            <a:ext cx="8213212" cy="3200399"/>
          </a:xfrm>
          <a:prstGeom prst="rect">
            <a:avLst/>
          </a:prstGeom>
        </p:spPr>
      </p:pic>
    </p:spTree>
    <p:extLst>
      <p:ext uri="{BB962C8B-B14F-4D97-AF65-F5344CB8AC3E}">
        <p14:creationId xmlns:p14="http://schemas.microsoft.com/office/powerpoint/2010/main" val="294815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Roboto" panose="02000000000000000000" pitchFamily="2" charset="0"/>
            </a:endParaRPr>
          </a:p>
        </p:txBody>
      </p:sp>
      <p:sp>
        <p:nvSpPr>
          <p:cNvPr id="2" name="Title 1">
            <a:extLst>
              <a:ext uri="{FF2B5EF4-FFF2-40B4-BE49-F238E27FC236}">
                <a16:creationId xmlns:a16="http://schemas.microsoft.com/office/drawing/2014/main" id="{2BDA1758-A6E5-F827-07D4-41B0C866FE57}"/>
              </a:ext>
            </a:extLst>
          </p:cNvPr>
          <p:cNvSpPr>
            <a:spLocks noGrp="1"/>
          </p:cNvSpPr>
          <p:nvPr>
            <p:ph type="title"/>
          </p:nvPr>
        </p:nvSpPr>
        <p:spPr>
          <a:xfrm>
            <a:off x="1014141" y="1450655"/>
            <a:ext cx="3932030" cy="3956690"/>
          </a:xfrm>
        </p:spPr>
        <p:txBody>
          <a:bodyPr anchor="ctr">
            <a:normAutofit/>
          </a:bodyPr>
          <a:lstStyle/>
          <a:p>
            <a:r>
              <a:rPr lang="en-US" sz="6800" dirty="0">
                <a:solidFill>
                  <a:schemeClr val="bg1"/>
                </a:solidFill>
                <a:latin typeface="Roboto" panose="02000000000000000000" pitchFamily="2" charset="0"/>
                <a:ea typeface="Roboto" panose="02000000000000000000" pitchFamily="2" charset="0"/>
              </a:rPr>
              <a:t>What the talk is actually about</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677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Roboto" panose="02000000000000000000" pitchFamily="2" charset="0"/>
            </a:endParaRPr>
          </a:p>
        </p:txBody>
      </p:sp>
      <p:sp>
        <p:nvSpPr>
          <p:cNvPr id="2" name="Title 1">
            <a:extLst>
              <a:ext uri="{FF2B5EF4-FFF2-40B4-BE49-F238E27FC236}">
                <a16:creationId xmlns:a16="http://schemas.microsoft.com/office/drawing/2014/main" id="{2BDA1758-A6E5-F827-07D4-41B0C866FE57}"/>
              </a:ext>
            </a:extLst>
          </p:cNvPr>
          <p:cNvSpPr>
            <a:spLocks noGrp="1"/>
          </p:cNvSpPr>
          <p:nvPr>
            <p:ph type="title"/>
          </p:nvPr>
        </p:nvSpPr>
        <p:spPr>
          <a:xfrm>
            <a:off x="1014141" y="1450655"/>
            <a:ext cx="3932030" cy="3956690"/>
          </a:xfrm>
        </p:spPr>
        <p:txBody>
          <a:bodyPr anchor="ctr">
            <a:normAutofit/>
          </a:bodyPr>
          <a:lstStyle/>
          <a:p>
            <a:r>
              <a:rPr lang="en-US" sz="6800" dirty="0">
                <a:solidFill>
                  <a:schemeClr val="bg1"/>
                </a:solidFill>
                <a:latin typeface="Roboto" panose="02000000000000000000" pitchFamily="2" charset="0"/>
                <a:ea typeface="Roboto" panose="02000000000000000000" pitchFamily="2" charset="0"/>
              </a:rPr>
              <a:t>What the talk is actually about</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C69ECB5-426D-3CBB-62A3-ADC6FDEFB487}"/>
              </a:ext>
            </a:extLst>
          </p:cNvPr>
          <p:cNvSpPr txBox="1">
            <a:spLocks/>
          </p:cNvSpPr>
          <p:nvPr/>
        </p:nvSpPr>
        <p:spPr>
          <a:xfrm>
            <a:off x="4946171" y="535612"/>
            <a:ext cx="6742922" cy="57867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dirty="0">
                <a:solidFill>
                  <a:schemeClr val="bg1"/>
                </a:solidFill>
                <a:latin typeface="Roboto Slab" pitchFamily="2" charset="0"/>
                <a:ea typeface="Roboto Slab" pitchFamily="2" charset="0"/>
              </a:rPr>
              <a:t>Analyzing Du Bois’s actions as editor </a:t>
            </a:r>
            <a:br>
              <a:rPr lang="en-US" sz="6000" dirty="0">
                <a:solidFill>
                  <a:schemeClr val="bg1"/>
                </a:solidFill>
                <a:latin typeface="Roboto Slab" pitchFamily="2" charset="0"/>
                <a:ea typeface="Roboto Slab" pitchFamily="2" charset="0"/>
              </a:rPr>
            </a:br>
            <a:r>
              <a:rPr lang="en-US" sz="6000" dirty="0">
                <a:solidFill>
                  <a:schemeClr val="bg1"/>
                </a:solidFill>
                <a:latin typeface="Roboto Slab" pitchFamily="2" charset="0"/>
                <a:ea typeface="Roboto Slab" pitchFamily="2" charset="0"/>
              </a:rPr>
              <a:t>shows us how </a:t>
            </a:r>
            <a:br>
              <a:rPr lang="en-US" sz="6000" dirty="0">
                <a:solidFill>
                  <a:schemeClr val="bg1"/>
                </a:solidFill>
                <a:latin typeface="Roboto Slab" pitchFamily="2" charset="0"/>
                <a:ea typeface="Roboto Slab" pitchFamily="2" charset="0"/>
              </a:rPr>
            </a:br>
            <a:r>
              <a:rPr lang="en-US" sz="6000" dirty="0">
                <a:solidFill>
                  <a:schemeClr val="bg1"/>
                </a:solidFill>
                <a:latin typeface="Roboto Slab" pitchFamily="2" charset="0"/>
                <a:ea typeface="Roboto Slab" pitchFamily="2" charset="0"/>
              </a:rPr>
              <a:t>he thought a social movement could win.</a:t>
            </a:r>
          </a:p>
        </p:txBody>
      </p:sp>
    </p:spTree>
    <p:extLst>
      <p:ext uri="{BB962C8B-B14F-4D97-AF65-F5344CB8AC3E}">
        <p14:creationId xmlns:p14="http://schemas.microsoft.com/office/powerpoint/2010/main" val="3284566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Roboto" panose="02000000000000000000" pitchFamily="2" charset="0"/>
            </a:endParaRPr>
          </a:p>
        </p:txBody>
      </p:sp>
      <p:sp>
        <p:nvSpPr>
          <p:cNvPr id="2" name="Title 1">
            <a:extLst>
              <a:ext uri="{FF2B5EF4-FFF2-40B4-BE49-F238E27FC236}">
                <a16:creationId xmlns:a16="http://schemas.microsoft.com/office/drawing/2014/main" id="{DF1B4F5E-421B-6E3D-5C4C-0F0A00EFBEB5}"/>
              </a:ext>
            </a:extLst>
          </p:cNvPr>
          <p:cNvSpPr>
            <a:spLocks noGrp="1"/>
          </p:cNvSpPr>
          <p:nvPr>
            <p:ph type="title"/>
          </p:nvPr>
        </p:nvSpPr>
        <p:spPr>
          <a:xfrm>
            <a:off x="1932903" y="949325"/>
            <a:ext cx="8071706" cy="2387600"/>
          </a:xfrm>
        </p:spPr>
        <p:txBody>
          <a:bodyPr vert="horz" lIns="91440" tIns="45720" rIns="91440" bIns="45720" rtlCol="0" anchor="b">
            <a:normAutofit/>
          </a:bodyPr>
          <a:lstStyle/>
          <a:p>
            <a:r>
              <a:rPr lang="en-US" sz="6600" b="1" kern="1200" dirty="0">
                <a:solidFill>
                  <a:schemeClr val="bg1"/>
                </a:solidFill>
                <a:latin typeface="Roboto" panose="02000000000000000000" pitchFamily="2" charset="0"/>
                <a:ea typeface="Roboto" panose="02000000000000000000" pitchFamily="2" charset="0"/>
              </a:rPr>
              <a:t>So what did he emphasize?</a:t>
            </a: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Roboto" panose="02000000000000000000" pitchFamily="2" charset="0"/>
            </a:endParaRPr>
          </a:p>
        </p:txBody>
      </p:sp>
      <p:sp>
        <p:nvSpPr>
          <p:cNvPr id="2" name="Title 1">
            <a:extLst>
              <a:ext uri="{FF2B5EF4-FFF2-40B4-BE49-F238E27FC236}">
                <a16:creationId xmlns:a16="http://schemas.microsoft.com/office/drawing/2014/main" id="{DF1B4F5E-421B-6E3D-5C4C-0F0A00EFBEB5}"/>
              </a:ext>
            </a:extLst>
          </p:cNvPr>
          <p:cNvSpPr>
            <a:spLocks noGrp="1"/>
          </p:cNvSpPr>
          <p:nvPr>
            <p:ph type="title"/>
          </p:nvPr>
        </p:nvSpPr>
        <p:spPr>
          <a:xfrm>
            <a:off x="1932903" y="949325"/>
            <a:ext cx="8071706" cy="2387600"/>
          </a:xfrm>
        </p:spPr>
        <p:txBody>
          <a:bodyPr vert="horz" lIns="91440" tIns="45720" rIns="91440" bIns="45720" rtlCol="0" anchor="b">
            <a:normAutofit/>
          </a:bodyPr>
          <a:lstStyle/>
          <a:p>
            <a:r>
              <a:rPr lang="en-US" sz="6600" b="1" kern="1200" dirty="0">
                <a:solidFill>
                  <a:schemeClr val="bg1"/>
                </a:solidFill>
                <a:latin typeface="Roboto" panose="02000000000000000000" pitchFamily="2" charset="0"/>
                <a:ea typeface="Roboto" panose="02000000000000000000" pitchFamily="2" charset="0"/>
              </a:rPr>
              <a:t>Organizations: </a:t>
            </a:r>
            <a:br>
              <a:rPr lang="en-US" sz="6600" b="1" kern="1200" dirty="0">
                <a:solidFill>
                  <a:schemeClr val="bg1"/>
                </a:solidFill>
                <a:latin typeface="Roboto" panose="02000000000000000000" pitchFamily="2" charset="0"/>
                <a:ea typeface="Roboto" panose="02000000000000000000" pitchFamily="2" charset="0"/>
              </a:rPr>
            </a:br>
            <a:r>
              <a:rPr lang="en-US" sz="6600" b="1" kern="1200" dirty="0">
                <a:solidFill>
                  <a:schemeClr val="bg1"/>
                </a:solidFill>
                <a:latin typeface="Roboto" panose="02000000000000000000" pitchFamily="2" charset="0"/>
                <a:ea typeface="Roboto" panose="02000000000000000000" pitchFamily="2" charset="0"/>
              </a:rPr>
              <a:t>Stable and unstable</a:t>
            </a: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329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888D-200A-8651-D880-7F51DFC86D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0B8275-B07C-2C01-E58E-9A0CE46561C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8B85D79-B59A-9C81-1AC6-B2B451F8FC0A}"/>
              </a:ext>
            </a:extLst>
          </p:cNvPr>
          <p:cNvPicPr>
            <a:picLocks noChangeAspect="1"/>
          </p:cNvPicPr>
          <p:nvPr/>
        </p:nvPicPr>
        <p:blipFill>
          <a:blip r:embed="rId3"/>
          <a:stretch>
            <a:fillRect/>
          </a:stretch>
        </p:blipFill>
        <p:spPr>
          <a:xfrm>
            <a:off x="1767840" y="196622"/>
            <a:ext cx="9067800" cy="6368733"/>
          </a:xfrm>
          <a:prstGeom prst="rect">
            <a:avLst/>
          </a:prstGeom>
        </p:spPr>
      </p:pic>
    </p:spTree>
    <p:extLst>
      <p:ext uri="{BB962C8B-B14F-4D97-AF65-F5344CB8AC3E}">
        <p14:creationId xmlns:p14="http://schemas.microsoft.com/office/powerpoint/2010/main" val="94803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The Vigilance Committee: </a:t>
            </a:r>
            <a:br>
              <a:rPr lang="en-US" b="1" u="none" strike="noStrike" dirty="0">
                <a:solidFill>
                  <a:srgbClr val="000000"/>
                </a:solidFill>
                <a:effectLst/>
                <a:latin typeface="Roboto" panose="02000000000000000000" pitchFamily="2" charset="0"/>
                <a:ea typeface="Roboto" panose="02000000000000000000" pitchFamily="2" charset="0"/>
              </a:rPr>
            </a:br>
            <a:r>
              <a:rPr lang="en-US" b="1" u="none" strike="noStrike" dirty="0">
                <a:solidFill>
                  <a:srgbClr val="000000"/>
                </a:solidFill>
                <a:effectLst/>
                <a:latin typeface="Roboto" panose="02000000000000000000" pitchFamily="2" charset="0"/>
                <a:ea typeface="Roboto" panose="02000000000000000000" pitchFamily="2" charset="0"/>
              </a:rPr>
              <a:t>A Call To Arms (1913)</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782096" y="2141537"/>
            <a:ext cx="8627807" cy="4351338"/>
          </a:xfrm>
        </p:spPr>
        <p:txBody>
          <a:bodyPr>
            <a:normAutofit/>
          </a:bodyPr>
          <a:lstStyle/>
          <a:p>
            <a:pPr marL="0" indent="0">
              <a:buNone/>
            </a:pPr>
            <a:r>
              <a:rPr lang="en-US" u="none" strike="noStrike" dirty="0">
                <a:effectLst/>
                <a:latin typeface="Roboto Slab" pitchFamily="2" charset="0"/>
                <a:ea typeface="Roboto Slab" pitchFamily="2" charset="0"/>
              </a:rPr>
              <a:t>Many thoughtful colored people have sought to avoid this; to act independently and to refuse to meet organization by organization. This in most cases has been found impossible. The blows of racial and color prejudice fall on all alike, rich and poor, educated and ignorant, and </a:t>
            </a:r>
            <a:r>
              <a:rPr lang="en-US" sz="4000" b="1" u="none" strike="noStrike" dirty="0">
                <a:solidFill>
                  <a:schemeClr val="accent2"/>
                </a:solidFill>
                <a:effectLst/>
                <a:latin typeface="Roboto Slab" pitchFamily="2" charset="0"/>
                <a:ea typeface="Roboto Slab" pitchFamily="2" charset="0"/>
              </a:rPr>
              <a:t>all must stand together and fight.</a:t>
            </a:r>
            <a:endParaRPr lang="en-US" sz="4000" b="1" dirty="0">
              <a:solidFill>
                <a:schemeClr val="accent2"/>
              </a:solidFill>
              <a:latin typeface="Roboto Slab" pitchFamily="2" charset="0"/>
              <a:ea typeface="Roboto Slab" pitchFamily="2" charset="0"/>
            </a:endParaRPr>
          </a:p>
        </p:txBody>
      </p:sp>
    </p:spTree>
    <p:extLst>
      <p:ext uri="{BB962C8B-B14F-4D97-AF65-F5344CB8AC3E}">
        <p14:creationId xmlns:p14="http://schemas.microsoft.com/office/powerpoint/2010/main" val="1877057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B37D9-3456-7B00-A569-46FB54A2A329}"/>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Du Bois as Communist</a:t>
            </a:r>
          </a:p>
        </p:txBody>
      </p:sp>
      <p:pic>
        <p:nvPicPr>
          <p:cNvPr id="3" name="Picture 2">
            <a:extLst>
              <a:ext uri="{FF2B5EF4-FFF2-40B4-BE49-F238E27FC236}">
                <a16:creationId xmlns:a16="http://schemas.microsoft.com/office/drawing/2014/main" id="{3820828E-FD9A-98F9-7CD7-440B025FB1E3}"/>
              </a:ext>
            </a:extLst>
          </p:cNvPr>
          <p:cNvPicPr>
            <a:picLocks noChangeAspect="1"/>
          </p:cNvPicPr>
          <p:nvPr/>
        </p:nvPicPr>
        <p:blipFill>
          <a:blip r:embed="rId3"/>
          <a:stretch>
            <a:fillRect/>
          </a:stretch>
        </p:blipFill>
        <p:spPr>
          <a:xfrm>
            <a:off x="505782" y="1491388"/>
            <a:ext cx="11180436" cy="3875224"/>
          </a:xfrm>
          <a:prstGeom prst="rect">
            <a:avLst/>
          </a:prstGeom>
        </p:spPr>
      </p:pic>
    </p:spTree>
    <p:extLst>
      <p:ext uri="{BB962C8B-B14F-4D97-AF65-F5344CB8AC3E}">
        <p14:creationId xmlns:p14="http://schemas.microsoft.com/office/powerpoint/2010/main" val="1473156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White Co-Workers (1920)</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098754" y="1926662"/>
            <a:ext cx="10014153" cy="4802187"/>
          </a:xfrm>
        </p:spPr>
        <p:txBody>
          <a:bodyPr>
            <a:normAutofit/>
          </a:bodyPr>
          <a:lstStyle/>
          <a:p>
            <a:pPr marL="0" indent="0">
              <a:buNone/>
            </a:pPr>
            <a:r>
              <a:rPr lang="en-US" sz="3400" u="none" strike="noStrike" dirty="0">
                <a:effectLst/>
                <a:latin typeface="Roboto Slab" pitchFamily="2" charset="0"/>
                <a:ea typeface="Roboto Slab" pitchFamily="2" charset="0"/>
              </a:rPr>
              <a:t>Organization is sacrifice. You cannot have absolutely your own way—you cannot be a free lance; you cannot be strongly and fiercely individual if you belong to an organization…</a:t>
            </a:r>
          </a:p>
          <a:p>
            <a:pPr marL="0" indent="0">
              <a:buNone/>
            </a:pPr>
            <a:r>
              <a:rPr lang="en-US" sz="4000" b="1" u="none" strike="noStrike" dirty="0">
                <a:solidFill>
                  <a:schemeClr val="accent2"/>
                </a:solidFill>
                <a:effectLst/>
                <a:latin typeface="Roboto Slab" pitchFamily="2" charset="0"/>
                <a:ea typeface="Roboto Slab" pitchFamily="2" charset="0"/>
              </a:rPr>
              <a:t>But the world’s greatest work must be done by team work.</a:t>
            </a:r>
            <a:endParaRPr lang="en-US" sz="4000" u="none" strike="noStrike" dirty="0">
              <a:solidFill>
                <a:schemeClr val="accent2"/>
              </a:solidFill>
              <a:effectLst/>
              <a:latin typeface="Roboto Slab" pitchFamily="2" charset="0"/>
              <a:ea typeface="Roboto Slab" pitchFamily="2" charset="0"/>
            </a:endParaRPr>
          </a:p>
        </p:txBody>
      </p:sp>
    </p:spTree>
    <p:extLst>
      <p:ext uri="{BB962C8B-B14F-4D97-AF65-F5344CB8AC3E}">
        <p14:creationId xmlns:p14="http://schemas.microsoft.com/office/powerpoint/2010/main" val="1703095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William Monroe Trotter (1934)</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782096" y="2162802"/>
            <a:ext cx="8627807" cy="4351338"/>
          </a:xfrm>
        </p:spPr>
        <p:txBody>
          <a:bodyPr>
            <a:normAutofit/>
          </a:bodyPr>
          <a:lstStyle/>
          <a:p>
            <a:pPr marL="0" indent="0">
              <a:buNone/>
            </a:pPr>
            <a:r>
              <a:rPr lang="en-US" sz="3400" u="none" strike="noStrike" dirty="0">
                <a:effectLst/>
                <a:latin typeface="Roboto Slab" pitchFamily="2" charset="0"/>
                <a:ea typeface="Roboto Slab" pitchFamily="2" charset="0"/>
              </a:rPr>
              <a:t>More than that, inner organization is demanded. </a:t>
            </a:r>
            <a:r>
              <a:rPr lang="en-US" sz="4000" b="1" u="none" strike="noStrike" dirty="0">
                <a:solidFill>
                  <a:schemeClr val="accent2"/>
                </a:solidFill>
                <a:effectLst/>
                <a:latin typeface="Roboto Slab" pitchFamily="2" charset="0"/>
                <a:ea typeface="Roboto Slab" pitchFamily="2" charset="0"/>
              </a:rPr>
              <a:t>The free lance like Trotter is not strong enough.</a:t>
            </a:r>
            <a:r>
              <a:rPr lang="en-US" sz="4000" u="none" strike="noStrike" dirty="0">
                <a:solidFill>
                  <a:schemeClr val="accent2"/>
                </a:solidFill>
                <a:effectLst/>
                <a:latin typeface="Roboto Slab" pitchFamily="2" charset="0"/>
                <a:ea typeface="Roboto Slab" pitchFamily="2" charset="0"/>
              </a:rPr>
              <a:t> </a:t>
            </a:r>
            <a:r>
              <a:rPr lang="en-US" sz="4000" b="1" u="none" strike="noStrike" dirty="0">
                <a:solidFill>
                  <a:schemeClr val="accent2"/>
                </a:solidFill>
                <a:effectLst/>
                <a:latin typeface="Roboto Slab" pitchFamily="2" charset="0"/>
                <a:ea typeface="Roboto Slab" pitchFamily="2" charset="0"/>
              </a:rPr>
              <a:t>The mailed fist has got to be clenched. </a:t>
            </a:r>
            <a:r>
              <a:rPr lang="en-US" sz="3400" u="none" strike="noStrike" dirty="0">
                <a:effectLst/>
                <a:latin typeface="Roboto Slab" pitchFamily="2" charset="0"/>
                <a:ea typeface="Roboto Slab" pitchFamily="2" charset="0"/>
              </a:rPr>
              <a:t>The united effort of twelve millions has got to be made to mean more than the individual effort of those who think aright. </a:t>
            </a:r>
          </a:p>
        </p:txBody>
      </p:sp>
    </p:spTree>
    <p:extLst>
      <p:ext uri="{BB962C8B-B14F-4D97-AF65-F5344CB8AC3E}">
        <p14:creationId xmlns:p14="http://schemas.microsoft.com/office/powerpoint/2010/main" val="3256820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Join or Die (1914)</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782096" y="2141537"/>
            <a:ext cx="8627807" cy="4351338"/>
          </a:xfrm>
        </p:spPr>
        <p:txBody>
          <a:bodyPr>
            <a:normAutofit lnSpcReduction="10000"/>
          </a:bodyPr>
          <a:lstStyle/>
          <a:p>
            <a:pPr marL="0" indent="0">
              <a:buNone/>
            </a:pPr>
            <a:r>
              <a:rPr lang="en-US" sz="3400" u="none" strike="noStrike" dirty="0">
                <a:effectLst/>
                <a:latin typeface="Roboto Slab" pitchFamily="2" charset="0"/>
                <a:ea typeface="Roboto Slab" pitchFamily="2" charset="0"/>
              </a:rPr>
              <a:t>There is in the United States but one organization </a:t>
            </a:r>
            <a:r>
              <a:rPr lang="en-US" sz="4000" b="1" u="none" strike="noStrike" dirty="0">
                <a:solidFill>
                  <a:schemeClr val="accent2"/>
                </a:solidFill>
                <a:effectLst/>
                <a:latin typeface="Roboto Slab" pitchFamily="2" charset="0"/>
                <a:ea typeface="Roboto Slab" pitchFamily="2" charset="0"/>
              </a:rPr>
              <a:t>with</a:t>
            </a:r>
            <a:r>
              <a:rPr lang="en-US" sz="4000" u="none" strike="noStrike" dirty="0">
                <a:solidFill>
                  <a:schemeClr val="accent2"/>
                </a:solidFill>
                <a:effectLst/>
                <a:latin typeface="Roboto Slab" pitchFamily="2" charset="0"/>
                <a:ea typeface="Roboto Slab" pitchFamily="2" charset="0"/>
              </a:rPr>
              <a:t> </a:t>
            </a:r>
            <a:r>
              <a:rPr lang="en-US" sz="4000" b="1" u="none" strike="noStrike" dirty="0">
                <a:solidFill>
                  <a:schemeClr val="accent2"/>
                </a:solidFill>
                <a:effectLst/>
                <a:latin typeface="Roboto Slab" pitchFamily="2" charset="0"/>
                <a:ea typeface="Roboto Slab" pitchFamily="2" charset="0"/>
              </a:rPr>
              <a:t>permanent headquarters,</a:t>
            </a:r>
            <a:r>
              <a:rPr lang="en-US" sz="4000" u="none" strike="noStrike" dirty="0">
                <a:solidFill>
                  <a:schemeClr val="accent2"/>
                </a:solidFill>
                <a:effectLst/>
                <a:latin typeface="Roboto Slab" pitchFamily="2" charset="0"/>
                <a:ea typeface="Roboto Slab" pitchFamily="2" charset="0"/>
              </a:rPr>
              <a:t> </a:t>
            </a:r>
            <a:r>
              <a:rPr lang="en-US" sz="4000" b="1" u="none" strike="noStrike" dirty="0">
                <a:solidFill>
                  <a:schemeClr val="accent2"/>
                </a:solidFill>
                <a:effectLst/>
                <a:latin typeface="Roboto Slab" pitchFamily="2" charset="0"/>
                <a:ea typeface="Roboto Slab" pitchFamily="2" charset="0"/>
              </a:rPr>
              <a:t>paid officials, active nation­wide membership, live local branches</a:t>
            </a:r>
            <a:r>
              <a:rPr lang="en-US" sz="4000" u="none" strike="noStrike" dirty="0">
                <a:solidFill>
                  <a:schemeClr val="accent2"/>
                </a:solidFill>
                <a:effectLst/>
                <a:latin typeface="Roboto Slab" pitchFamily="2" charset="0"/>
                <a:ea typeface="Roboto Slab" pitchFamily="2" charset="0"/>
              </a:rPr>
              <a:t>, a </a:t>
            </a:r>
            <a:r>
              <a:rPr lang="en-US" sz="4000" b="1" u="none" strike="noStrike" dirty="0">
                <a:solidFill>
                  <a:schemeClr val="accent2"/>
                </a:solidFill>
                <a:effectLst/>
                <a:latin typeface="Roboto Slab" pitchFamily="2" charset="0"/>
                <a:ea typeface="Roboto Slab" pitchFamily="2" charset="0"/>
              </a:rPr>
              <a:t>national organ</a:t>
            </a:r>
            <a:r>
              <a:rPr lang="en-US" sz="3400" u="none" strike="noStrike" dirty="0">
                <a:effectLst/>
                <a:latin typeface="Roboto Slab" pitchFamily="2" charset="0"/>
                <a:ea typeface="Roboto Slab" pitchFamily="2" charset="0"/>
              </a:rPr>
              <a:t>, law officers and traveling organizers, all organized and prepared to make a front forward fight on racial prejudice in this land. Here is the organization.</a:t>
            </a:r>
          </a:p>
          <a:p>
            <a:pPr marL="0" indent="0">
              <a:buNone/>
            </a:pPr>
            <a:endParaRPr lang="en-US" sz="3400" u="none" strike="noStrike" dirty="0">
              <a:effectLst/>
              <a:latin typeface="Roboto Slab" pitchFamily="2" charset="0"/>
              <a:ea typeface="Roboto Slab" pitchFamily="2" charset="0"/>
            </a:endParaRPr>
          </a:p>
        </p:txBody>
      </p:sp>
    </p:spTree>
    <p:extLst>
      <p:ext uri="{BB962C8B-B14F-4D97-AF65-F5344CB8AC3E}">
        <p14:creationId xmlns:p14="http://schemas.microsoft.com/office/powerpoint/2010/main" val="487419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46B8DA2B-7F8C-FEC1-2C02-F88CB7B85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688" y="0"/>
            <a:ext cx="8556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21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F80753C9-264F-BEF8-7F64-C18C879B1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76200"/>
            <a:ext cx="92075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697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D6D9-021D-B80F-7F30-91F8507AB4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90AF46-630E-AA8E-7D6B-7C3DBC6FE7B8}"/>
              </a:ext>
            </a:extLst>
          </p:cNvPr>
          <p:cNvSpPr>
            <a:spLocks noGrp="1"/>
          </p:cNvSpPr>
          <p:nvPr>
            <p:ph idx="1"/>
          </p:nvPr>
        </p:nvSpPr>
        <p:spPr/>
        <p:txBody>
          <a:bodyPr/>
          <a:lstStyle/>
          <a:p>
            <a:endParaRPr lang="en-US"/>
          </a:p>
        </p:txBody>
      </p:sp>
      <p:pic>
        <p:nvPicPr>
          <p:cNvPr id="48130" name="Picture 2">
            <a:extLst>
              <a:ext uri="{FF2B5EF4-FFF2-40B4-BE49-F238E27FC236}">
                <a16:creationId xmlns:a16="http://schemas.microsoft.com/office/drawing/2014/main" id="{620580F3-D08D-26C7-74CF-CD6E4AEE8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5" y="0"/>
            <a:ext cx="10547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50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ganizing committee of new branch of NAACP in California, 1917">
            <a:extLst>
              <a:ext uri="{FF2B5EF4-FFF2-40B4-BE49-F238E27FC236}">
                <a16:creationId xmlns:a16="http://schemas.microsoft.com/office/drawing/2014/main" id="{D5DE5E7A-6CAF-54E6-8C15-BE1BB20E31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2" b="-1"/>
          <a:stretch/>
        </p:blipFill>
        <p:spPr bwMode="auto">
          <a:xfrm>
            <a:off x="970647" y="10"/>
            <a:ext cx="966964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00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Roboto" panose="02000000000000000000" pitchFamily="2" charset="0"/>
            </a:endParaRPr>
          </a:p>
        </p:txBody>
      </p:sp>
      <p:sp>
        <p:nvSpPr>
          <p:cNvPr id="2" name="Title 1">
            <a:extLst>
              <a:ext uri="{FF2B5EF4-FFF2-40B4-BE49-F238E27FC236}">
                <a16:creationId xmlns:a16="http://schemas.microsoft.com/office/drawing/2014/main" id="{220470EF-B18F-D2F0-308A-A2894144A693}"/>
              </a:ext>
            </a:extLst>
          </p:cNvPr>
          <p:cNvSpPr>
            <a:spLocks noGrp="1"/>
          </p:cNvSpPr>
          <p:nvPr>
            <p:ph type="title"/>
          </p:nvPr>
        </p:nvSpPr>
        <p:spPr>
          <a:xfrm>
            <a:off x="1932902" y="949324"/>
            <a:ext cx="8721235" cy="3179321"/>
          </a:xfrm>
        </p:spPr>
        <p:txBody>
          <a:bodyPr vert="horz" lIns="91440" tIns="45720" rIns="91440" bIns="45720" rtlCol="0" anchor="b">
            <a:normAutofit fontScale="90000"/>
          </a:bodyPr>
          <a:lstStyle/>
          <a:p>
            <a:r>
              <a:rPr lang="en-US" sz="6600" b="1" kern="1200" dirty="0">
                <a:solidFill>
                  <a:schemeClr val="bg1"/>
                </a:solidFill>
                <a:latin typeface="Roboto" panose="02000000000000000000" pitchFamily="2" charset="0"/>
                <a:ea typeface="Roboto" panose="02000000000000000000" pitchFamily="2" charset="0"/>
              </a:rPr>
              <a:t>Fact-based propaganda: </a:t>
            </a:r>
            <a:br>
              <a:rPr lang="en-US" sz="6600" b="1" kern="1200" dirty="0">
                <a:solidFill>
                  <a:schemeClr val="bg1"/>
                </a:solidFill>
                <a:latin typeface="Roboto" panose="02000000000000000000" pitchFamily="2" charset="0"/>
                <a:ea typeface="Roboto" panose="02000000000000000000" pitchFamily="2" charset="0"/>
              </a:rPr>
            </a:br>
            <a:r>
              <a:rPr lang="en-US" sz="6600" b="1" kern="1200" dirty="0">
                <a:solidFill>
                  <a:schemeClr val="bg1"/>
                </a:solidFill>
                <a:latin typeface="Roboto" panose="02000000000000000000" pitchFamily="2" charset="0"/>
                <a:ea typeface="Roboto" panose="02000000000000000000" pitchFamily="2" charset="0"/>
              </a:rPr>
              <a:t>Statistics and investigations</a:t>
            </a:r>
          </a:p>
        </p:txBody>
      </p:sp>
      <p:cxnSp>
        <p:nvCxnSpPr>
          <p:cNvPr id="9" name="Straight Connector 8">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489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The Proper Way (1913)</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098754" y="1926662"/>
            <a:ext cx="10014153" cy="4802187"/>
          </a:xfrm>
        </p:spPr>
        <p:txBody>
          <a:bodyPr>
            <a:normAutofit/>
          </a:bodyPr>
          <a:lstStyle/>
          <a:p>
            <a:pPr marL="0" indent="0">
              <a:buNone/>
            </a:pPr>
            <a:r>
              <a:rPr lang="en-US" sz="3400" u="none" strike="noStrike" dirty="0">
                <a:effectLst/>
                <a:latin typeface="Roboto Slab" pitchFamily="2" charset="0"/>
                <a:ea typeface="Roboto Slab" pitchFamily="2" charset="0"/>
              </a:rPr>
              <a:t>As to lynching, there are four things to do: </a:t>
            </a:r>
          </a:p>
          <a:p>
            <a:r>
              <a:rPr lang="en-US" sz="4000" b="1" u="none" strike="noStrike" dirty="0">
                <a:solidFill>
                  <a:schemeClr val="accent2"/>
                </a:solidFill>
                <a:effectLst/>
                <a:latin typeface="Roboto Slab" pitchFamily="2" charset="0"/>
                <a:ea typeface="Roboto Slab" pitchFamily="2" charset="0"/>
              </a:rPr>
              <a:t>Publish the facts, </a:t>
            </a:r>
          </a:p>
          <a:p>
            <a:r>
              <a:rPr lang="en-US" sz="4000" b="1" u="none" strike="noStrike" dirty="0">
                <a:solidFill>
                  <a:schemeClr val="accent2"/>
                </a:solidFill>
                <a:effectLst/>
                <a:latin typeface="Roboto Slab" pitchFamily="2" charset="0"/>
                <a:ea typeface="Roboto Slab" pitchFamily="2" charset="0"/>
              </a:rPr>
              <a:t>appeal to the authorities, </a:t>
            </a:r>
          </a:p>
          <a:p>
            <a:r>
              <a:rPr lang="en-US" sz="4000" b="1" u="none" strike="noStrike" dirty="0">
                <a:solidFill>
                  <a:schemeClr val="accent2"/>
                </a:solidFill>
                <a:effectLst/>
                <a:latin typeface="Roboto Slab" pitchFamily="2" charset="0"/>
                <a:ea typeface="Roboto Slab" pitchFamily="2" charset="0"/>
              </a:rPr>
              <a:t>agitate publicity and </a:t>
            </a:r>
          </a:p>
          <a:p>
            <a:r>
              <a:rPr lang="en-US" sz="4000" b="1" u="none" strike="noStrike" dirty="0">
                <a:solidFill>
                  <a:schemeClr val="accent2"/>
                </a:solidFill>
                <a:effectLst/>
                <a:latin typeface="Roboto Slab" pitchFamily="2" charset="0"/>
                <a:ea typeface="Roboto Slab" pitchFamily="2" charset="0"/>
              </a:rPr>
              <a:t>employ detectives</a:t>
            </a:r>
            <a:r>
              <a:rPr lang="en-US" sz="4000" u="none" strike="noStrike" dirty="0">
                <a:solidFill>
                  <a:schemeClr val="accent2"/>
                </a:solidFill>
                <a:effectLst/>
                <a:latin typeface="Roboto Slab" pitchFamily="2" charset="0"/>
                <a:ea typeface="Roboto Slab" pitchFamily="2" charset="0"/>
              </a:rPr>
              <a:t>. </a:t>
            </a:r>
          </a:p>
          <a:p>
            <a:pPr marL="0" indent="0">
              <a:buNone/>
            </a:pPr>
            <a:r>
              <a:rPr lang="en-US" sz="3400" u="none" strike="noStrike" dirty="0">
                <a:effectLst/>
                <a:latin typeface="Roboto Slab" pitchFamily="2" charset="0"/>
                <a:ea typeface="Roboto Slab" pitchFamily="2" charset="0"/>
              </a:rPr>
              <a:t>Every one of these things we have done.</a:t>
            </a:r>
          </a:p>
        </p:txBody>
      </p:sp>
    </p:spTree>
    <p:extLst>
      <p:ext uri="{BB962C8B-B14F-4D97-AF65-F5344CB8AC3E}">
        <p14:creationId xmlns:p14="http://schemas.microsoft.com/office/powerpoint/2010/main" val="491816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Publicity (1922)</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098754" y="1690688"/>
            <a:ext cx="10014153" cy="4802187"/>
          </a:xfrm>
        </p:spPr>
        <p:txBody>
          <a:bodyPr>
            <a:normAutofit/>
          </a:bodyPr>
          <a:lstStyle/>
          <a:p>
            <a:pPr marL="0" indent="0">
              <a:lnSpc>
                <a:spcPct val="125000"/>
              </a:lnSpc>
              <a:buNone/>
            </a:pPr>
            <a:r>
              <a:rPr lang="en-US" sz="3400" u="none" strike="noStrike" dirty="0">
                <a:effectLst/>
                <a:latin typeface="Roboto Slab" pitchFamily="2" charset="0"/>
                <a:ea typeface="Roboto Slab" pitchFamily="2" charset="0"/>
              </a:rPr>
              <a:t>But let us remember that </a:t>
            </a:r>
            <a:r>
              <a:rPr lang="en-US" sz="4000" b="1" u="none" strike="noStrike" dirty="0">
                <a:solidFill>
                  <a:schemeClr val="accent2"/>
                </a:solidFill>
                <a:effectLst/>
                <a:latin typeface="Roboto Slab" pitchFamily="2" charset="0"/>
                <a:ea typeface="Roboto Slab" pitchFamily="2" charset="0"/>
              </a:rPr>
              <a:t>in pitiless Publicity we have perhaps the greatest militant organ of social reform at our hands</a:t>
            </a:r>
            <a:r>
              <a:rPr lang="en-US" sz="4000" u="none" strike="noStrike" dirty="0">
                <a:solidFill>
                  <a:schemeClr val="accent2"/>
                </a:solidFill>
                <a:effectLst/>
                <a:latin typeface="Roboto Slab" pitchFamily="2" charset="0"/>
                <a:ea typeface="Roboto Slab" pitchFamily="2" charset="0"/>
              </a:rPr>
              <a:t>.… </a:t>
            </a:r>
            <a:r>
              <a:rPr lang="en-US" sz="3400" u="none" strike="noStrike" dirty="0">
                <a:effectLst/>
                <a:latin typeface="Roboto Slab" pitchFamily="2" charset="0"/>
                <a:ea typeface="Roboto Slab" pitchFamily="2" charset="0"/>
              </a:rPr>
              <a:t>Until the best black and white people realized the facts concerning the Negro problem, there was no use discussing remedies. </a:t>
            </a:r>
          </a:p>
        </p:txBody>
      </p:sp>
    </p:spTree>
    <p:extLst>
      <p:ext uri="{BB962C8B-B14F-4D97-AF65-F5344CB8AC3E}">
        <p14:creationId xmlns:p14="http://schemas.microsoft.com/office/powerpoint/2010/main" val="2050489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36CCA6-A3DC-3128-7D9C-E7ADC58EA7E5}"/>
              </a:ext>
            </a:extLst>
          </p:cNvPr>
          <p:cNvSpPr>
            <a:spLocks noGrp="1"/>
          </p:cNvSpPr>
          <p:nvPr>
            <p:ph type="title"/>
          </p:nvPr>
        </p:nvSpPr>
        <p:spPr/>
        <p:txBody>
          <a:bodyPr/>
          <a:lstStyle/>
          <a:p>
            <a:endParaRPr lang="en-US" dirty="0"/>
          </a:p>
        </p:txBody>
      </p:sp>
      <p:pic>
        <p:nvPicPr>
          <p:cNvPr id="2" name="Picture 1">
            <a:extLst>
              <a:ext uri="{FF2B5EF4-FFF2-40B4-BE49-F238E27FC236}">
                <a16:creationId xmlns:a16="http://schemas.microsoft.com/office/drawing/2014/main" id="{D5A6D2EA-6DFC-915B-7A01-F247C8251E87}"/>
              </a:ext>
            </a:extLst>
          </p:cNvPr>
          <p:cNvPicPr>
            <a:picLocks noChangeAspect="1"/>
          </p:cNvPicPr>
          <p:nvPr/>
        </p:nvPicPr>
        <p:blipFill>
          <a:blip r:embed="rId3"/>
          <a:stretch>
            <a:fillRect/>
          </a:stretch>
        </p:blipFill>
        <p:spPr>
          <a:xfrm>
            <a:off x="1227667" y="0"/>
            <a:ext cx="9593386" cy="6858000"/>
          </a:xfrm>
          <a:prstGeom prst="rect">
            <a:avLst/>
          </a:prstGeom>
        </p:spPr>
      </p:pic>
    </p:spTree>
    <p:extLst>
      <p:ext uri="{BB962C8B-B14F-4D97-AF65-F5344CB8AC3E}">
        <p14:creationId xmlns:p14="http://schemas.microsoft.com/office/powerpoint/2010/main" val="2462230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B0A1F9-649B-437A-E3DF-B8449B894B14}"/>
              </a:ext>
            </a:extLst>
          </p:cNvPr>
          <p:cNvPicPr>
            <a:picLocks noChangeAspect="1"/>
          </p:cNvPicPr>
          <p:nvPr/>
        </p:nvPicPr>
        <p:blipFill>
          <a:blip r:embed="rId3"/>
          <a:stretch>
            <a:fillRect/>
          </a:stretch>
        </p:blipFill>
        <p:spPr>
          <a:xfrm>
            <a:off x="2209800" y="0"/>
            <a:ext cx="7772400" cy="2275367"/>
          </a:xfrm>
          <a:prstGeom prst="rect">
            <a:avLst/>
          </a:prstGeom>
        </p:spPr>
      </p:pic>
      <p:pic>
        <p:nvPicPr>
          <p:cNvPr id="3" name="Picture 2">
            <a:extLst>
              <a:ext uri="{FF2B5EF4-FFF2-40B4-BE49-F238E27FC236}">
                <a16:creationId xmlns:a16="http://schemas.microsoft.com/office/drawing/2014/main" id="{4DCFCB18-A827-1A03-DB77-260BD2B639E3}"/>
              </a:ext>
            </a:extLst>
          </p:cNvPr>
          <p:cNvPicPr>
            <a:picLocks noChangeAspect="1"/>
          </p:cNvPicPr>
          <p:nvPr/>
        </p:nvPicPr>
        <p:blipFill>
          <a:blip r:embed="rId4"/>
          <a:stretch>
            <a:fillRect/>
          </a:stretch>
        </p:blipFill>
        <p:spPr>
          <a:xfrm>
            <a:off x="618671" y="2510971"/>
            <a:ext cx="4749800" cy="3860800"/>
          </a:xfrm>
          <a:prstGeom prst="rect">
            <a:avLst/>
          </a:prstGeom>
        </p:spPr>
      </p:pic>
      <p:pic>
        <p:nvPicPr>
          <p:cNvPr id="7" name="Picture 6">
            <a:extLst>
              <a:ext uri="{FF2B5EF4-FFF2-40B4-BE49-F238E27FC236}">
                <a16:creationId xmlns:a16="http://schemas.microsoft.com/office/drawing/2014/main" id="{CA6B0843-85BF-6397-0D5D-CD6BC15BFB74}"/>
              </a:ext>
            </a:extLst>
          </p:cNvPr>
          <p:cNvPicPr>
            <a:picLocks noChangeAspect="1"/>
          </p:cNvPicPr>
          <p:nvPr/>
        </p:nvPicPr>
        <p:blipFill>
          <a:blip r:embed="rId5"/>
          <a:stretch>
            <a:fillRect/>
          </a:stretch>
        </p:blipFill>
        <p:spPr>
          <a:xfrm>
            <a:off x="6378121" y="4248150"/>
            <a:ext cx="4660900" cy="2933700"/>
          </a:xfrm>
          <a:prstGeom prst="rect">
            <a:avLst/>
          </a:prstGeom>
        </p:spPr>
      </p:pic>
      <p:pic>
        <p:nvPicPr>
          <p:cNvPr id="8" name="Picture 7">
            <a:extLst>
              <a:ext uri="{FF2B5EF4-FFF2-40B4-BE49-F238E27FC236}">
                <a16:creationId xmlns:a16="http://schemas.microsoft.com/office/drawing/2014/main" id="{EC56028B-5174-22EA-3B91-0D892752260C}"/>
              </a:ext>
            </a:extLst>
          </p:cNvPr>
          <p:cNvPicPr>
            <a:picLocks noChangeAspect="1"/>
          </p:cNvPicPr>
          <p:nvPr/>
        </p:nvPicPr>
        <p:blipFill>
          <a:blip r:embed="rId6"/>
          <a:stretch>
            <a:fillRect/>
          </a:stretch>
        </p:blipFill>
        <p:spPr>
          <a:xfrm>
            <a:off x="6301921" y="2275367"/>
            <a:ext cx="4737100" cy="1638300"/>
          </a:xfrm>
          <a:prstGeom prst="rect">
            <a:avLst/>
          </a:prstGeom>
        </p:spPr>
      </p:pic>
    </p:spTree>
    <p:extLst>
      <p:ext uri="{BB962C8B-B14F-4D97-AF65-F5344CB8AC3E}">
        <p14:creationId xmlns:p14="http://schemas.microsoft.com/office/powerpoint/2010/main" val="3864722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Original Pamphlet">
            <a:extLst>
              <a:ext uri="{FF2B5EF4-FFF2-40B4-BE49-F238E27FC236}">
                <a16:creationId xmlns:a16="http://schemas.microsoft.com/office/drawing/2014/main" id="{1C85DF6A-DBD5-1049-62C1-252CCD7D0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97" y="396259"/>
            <a:ext cx="3700426" cy="606548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a:extLst>
              <a:ext uri="{FF2B5EF4-FFF2-40B4-BE49-F238E27FC236}">
                <a16:creationId xmlns:a16="http://schemas.microsoft.com/office/drawing/2014/main" id="{1CD13DF8-2834-6B26-7602-B755224FA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535" y="0"/>
            <a:ext cx="4117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746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4" name="Picture 4" descr="A crowd of people in a cemetery&#10;&#10;Description automatically generated with low confidence">
            <a:extLst>
              <a:ext uri="{FF2B5EF4-FFF2-40B4-BE49-F238E27FC236}">
                <a16:creationId xmlns:a16="http://schemas.microsoft.com/office/drawing/2014/main" id="{1E47758F-F1FB-BA02-9AE7-095EB71299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5617" name="Rectangle 2560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 name="Title 1">
            <a:extLst>
              <a:ext uri="{FF2B5EF4-FFF2-40B4-BE49-F238E27FC236}">
                <a16:creationId xmlns:a16="http://schemas.microsoft.com/office/drawing/2014/main" id="{0385F1A4-8D8C-B265-6933-06520536118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Roboto Slab" pitchFamily="2" charset="0"/>
                <a:ea typeface="Roboto Slab" pitchFamily="2" charset="0"/>
              </a:rPr>
              <a:t>Waco Horror (1916)</a:t>
            </a:r>
          </a:p>
        </p:txBody>
      </p:sp>
      <p:cxnSp>
        <p:nvCxnSpPr>
          <p:cNvPr id="25611" name="Straight Connector 256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613" name="Straight Connector 256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076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6CEDF0-216E-76D3-6A68-F392611C76C4}"/>
              </a:ext>
            </a:extLst>
          </p:cNvPr>
          <p:cNvPicPr>
            <a:picLocks noChangeAspect="1"/>
          </p:cNvPicPr>
          <p:nvPr/>
        </p:nvPicPr>
        <p:blipFill>
          <a:blip r:embed="rId3"/>
          <a:stretch>
            <a:fillRect/>
          </a:stretch>
        </p:blipFill>
        <p:spPr>
          <a:xfrm>
            <a:off x="933893" y="409684"/>
            <a:ext cx="7772400" cy="6038632"/>
          </a:xfrm>
          <a:prstGeom prst="rect">
            <a:avLst/>
          </a:prstGeom>
        </p:spPr>
      </p:pic>
      <p:pic>
        <p:nvPicPr>
          <p:cNvPr id="2" name="Picture 1">
            <a:extLst>
              <a:ext uri="{FF2B5EF4-FFF2-40B4-BE49-F238E27FC236}">
                <a16:creationId xmlns:a16="http://schemas.microsoft.com/office/drawing/2014/main" id="{A4E9EE06-79EA-22DC-FA96-9F016D3FA4E9}"/>
              </a:ext>
            </a:extLst>
          </p:cNvPr>
          <p:cNvPicPr>
            <a:picLocks noChangeAspect="1"/>
          </p:cNvPicPr>
          <p:nvPr/>
        </p:nvPicPr>
        <p:blipFill>
          <a:blip r:embed="rId4"/>
          <a:stretch>
            <a:fillRect/>
          </a:stretch>
        </p:blipFill>
        <p:spPr>
          <a:xfrm>
            <a:off x="9427167" y="3429000"/>
            <a:ext cx="2276533" cy="2291316"/>
          </a:xfrm>
          <a:prstGeom prst="rect">
            <a:avLst/>
          </a:prstGeom>
        </p:spPr>
      </p:pic>
    </p:spTree>
    <p:extLst>
      <p:ext uri="{BB962C8B-B14F-4D97-AF65-F5344CB8AC3E}">
        <p14:creationId xmlns:p14="http://schemas.microsoft.com/office/powerpoint/2010/main" val="637964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F63FAB-A3C2-8EF6-C864-79452CFD3F2D}"/>
              </a:ext>
            </a:extLst>
          </p:cNvPr>
          <p:cNvPicPr>
            <a:picLocks noChangeAspect="1"/>
          </p:cNvPicPr>
          <p:nvPr/>
        </p:nvPicPr>
        <p:blipFill>
          <a:blip r:embed="rId3"/>
          <a:stretch>
            <a:fillRect/>
          </a:stretch>
        </p:blipFill>
        <p:spPr>
          <a:xfrm>
            <a:off x="5542396" y="0"/>
            <a:ext cx="4391314" cy="6579044"/>
          </a:xfrm>
          <a:prstGeom prst="rect">
            <a:avLst/>
          </a:prstGeom>
        </p:spPr>
      </p:pic>
      <p:sp>
        <p:nvSpPr>
          <p:cNvPr id="5" name="Title 1">
            <a:extLst>
              <a:ext uri="{FF2B5EF4-FFF2-40B4-BE49-F238E27FC236}">
                <a16:creationId xmlns:a16="http://schemas.microsoft.com/office/drawing/2014/main" id="{FA917A8A-1689-C92E-6E47-74C232AC973F}"/>
              </a:ext>
            </a:extLst>
          </p:cNvPr>
          <p:cNvSpPr>
            <a:spLocks noGrp="1"/>
          </p:cNvSpPr>
          <p:nvPr>
            <p:ph type="title"/>
          </p:nvPr>
        </p:nvSpPr>
        <p:spPr>
          <a:xfrm>
            <a:off x="446568" y="365125"/>
            <a:ext cx="3654378" cy="5910984"/>
          </a:xfrm>
        </p:spPr>
        <p:txBody>
          <a:bodyPr/>
          <a:lstStyle/>
          <a:p>
            <a:r>
              <a:rPr lang="en-US" b="1" i="0" u="none" strike="noStrike" dirty="0">
                <a:solidFill>
                  <a:srgbClr val="000000"/>
                </a:solidFill>
                <a:effectLst/>
                <a:latin typeface="Roboto" panose="02000000000000000000" pitchFamily="2" charset="0"/>
                <a:ea typeface="Roboto" panose="02000000000000000000" pitchFamily="2" charset="0"/>
              </a:rPr>
              <a:t>Possibility of Democracy (1928)</a:t>
            </a:r>
            <a:endParaRPr lang="en-US"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10834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AE2DF3-F545-C297-52E0-ACBCBCD1EFAE}"/>
              </a:ext>
            </a:extLst>
          </p:cNvPr>
          <p:cNvSpPr>
            <a:spLocks noGrp="1"/>
          </p:cNvSpPr>
          <p:nvPr>
            <p:ph type="title"/>
          </p:nvPr>
        </p:nvSpPr>
        <p:spPr>
          <a:xfrm>
            <a:off x="838200" y="365125"/>
            <a:ext cx="10515600" cy="1325563"/>
          </a:xfrm>
        </p:spPr>
        <p:txBody>
          <a:bodyPr/>
          <a:lstStyle/>
          <a:p>
            <a:r>
              <a:rPr lang="en-US" b="1" i="0" u="none" strike="noStrike" dirty="0">
                <a:solidFill>
                  <a:srgbClr val="000000"/>
                </a:solidFill>
                <a:effectLst/>
                <a:latin typeface="Roboto" panose="02000000000000000000" pitchFamily="2" charset="0"/>
                <a:ea typeface="Roboto" panose="02000000000000000000" pitchFamily="2" charset="0"/>
              </a:rPr>
              <a:t>Our Rate of Increase (1933)</a:t>
            </a:r>
            <a:endParaRPr lang="en-US" b="1" dirty="0">
              <a:latin typeface="Roboto" panose="02000000000000000000" pitchFamily="2" charset="0"/>
              <a:ea typeface="Roboto" panose="02000000000000000000" pitchFamily="2" charset="0"/>
            </a:endParaRPr>
          </a:p>
        </p:txBody>
      </p:sp>
      <p:pic>
        <p:nvPicPr>
          <p:cNvPr id="31746" name="Picture 2">
            <a:extLst>
              <a:ext uri="{FF2B5EF4-FFF2-40B4-BE49-F238E27FC236}">
                <a16:creationId xmlns:a16="http://schemas.microsoft.com/office/drawing/2014/main" id="{735318F0-7C04-E5A8-18CE-21AFF9770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415" y="1885245"/>
            <a:ext cx="7185170" cy="497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043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Roboto" panose="02000000000000000000" pitchFamily="2" charset="0"/>
            </a:endParaRPr>
          </a:p>
        </p:txBody>
      </p:sp>
      <p:sp>
        <p:nvSpPr>
          <p:cNvPr id="2" name="Title 1">
            <a:extLst>
              <a:ext uri="{FF2B5EF4-FFF2-40B4-BE49-F238E27FC236}">
                <a16:creationId xmlns:a16="http://schemas.microsoft.com/office/drawing/2014/main" id="{220470EF-B18F-D2F0-308A-A2894144A693}"/>
              </a:ext>
            </a:extLst>
          </p:cNvPr>
          <p:cNvSpPr>
            <a:spLocks noGrp="1"/>
          </p:cNvSpPr>
          <p:nvPr>
            <p:ph type="title"/>
          </p:nvPr>
        </p:nvSpPr>
        <p:spPr>
          <a:xfrm>
            <a:off x="1932902" y="949324"/>
            <a:ext cx="8153187" cy="3525689"/>
          </a:xfrm>
        </p:spPr>
        <p:txBody>
          <a:bodyPr vert="horz" lIns="91440" tIns="45720" rIns="91440" bIns="45720" rtlCol="0" anchor="b">
            <a:normAutofit/>
          </a:bodyPr>
          <a:lstStyle/>
          <a:p>
            <a:r>
              <a:rPr lang="en-US" sz="6000" b="1" kern="1200" dirty="0">
                <a:solidFill>
                  <a:schemeClr val="bg1"/>
                </a:solidFill>
                <a:latin typeface="Roboto" panose="02000000000000000000" pitchFamily="2" charset="0"/>
                <a:ea typeface="Roboto" panose="02000000000000000000" pitchFamily="2" charset="0"/>
              </a:rPr>
              <a:t>Art-based propaganda:</a:t>
            </a:r>
            <a:br>
              <a:rPr lang="en-US" sz="6000" b="1" kern="1200" dirty="0">
                <a:solidFill>
                  <a:schemeClr val="bg1"/>
                </a:solidFill>
                <a:latin typeface="Roboto" panose="02000000000000000000" pitchFamily="2" charset="0"/>
                <a:ea typeface="Roboto" panose="02000000000000000000" pitchFamily="2" charset="0"/>
              </a:rPr>
            </a:br>
            <a:r>
              <a:rPr lang="en-US" sz="6000" b="1" kern="1200" dirty="0">
                <a:solidFill>
                  <a:schemeClr val="bg1"/>
                </a:solidFill>
                <a:latin typeface="Roboto" panose="02000000000000000000" pitchFamily="2" charset="0"/>
                <a:ea typeface="Roboto" panose="02000000000000000000" pitchFamily="2" charset="0"/>
              </a:rPr>
              <a:t>Beauty and Trut</a:t>
            </a:r>
            <a:r>
              <a:rPr lang="en-US" sz="6000" b="1" dirty="0">
                <a:solidFill>
                  <a:schemeClr val="bg1"/>
                </a:solidFill>
                <a:latin typeface="Roboto" panose="02000000000000000000" pitchFamily="2" charset="0"/>
                <a:ea typeface="Roboto" panose="02000000000000000000" pitchFamily="2" charset="0"/>
              </a:rPr>
              <a:t>h, </a:t>
            </a:r>
            <a:br>
              <a:rPr lang="en-US" sz="6000" b="1" dirty="0">
                <a:solidFill>
                  <a:schemeClr val="bg1"/>
                </a:solidFill>
                <a:latin typeface="Roboto" panose="02000000000000000000" pitchFamily="2" charset="0"/>
                <a:ea typeface="Roboto" panose="02000000000000000000" pitchFamily="2" charset="0"/>
              </a:rPr>
            </a:br>
            <a:r>
              <a:rPr lang="en-US" sz="6000" b="1" dirty="0">
                <a:solidFill>
                  <a:schemeClr val="bg1"/>
                </a:solidFill>
                <a:latin typeface="Roboto" panose="02000000000000000000" pitchFamily="2" charset="0"/>
                <a:ea typeface="Roboto" panose="02000000000000000000" pitchFamily="2" charset="0"/>
              </a:rPr>
              <a:t>but not too much Truth</a:t>
            </a:r>
            <a:endParaRPr lang="en-US" sz="6000" b="1" kern="1200" dirty="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691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96B16-12B3-568E-C978-20B60A95A996}"/>
              </a:ext>
            </a:extLst>
          </p:cNvPr>
          <p:cNvSpPr>
            <a:spLocks noGrp="1"/>
          </p:cNvSpPr>
          <p:nvPr>
            <p:ph type="title"/>
          </p:nvPr>
        </p:nvSpPr>
        <p:spPr/>
        <p:txBody>
          <a:bodyPr/>
          <a:lstStyle/>
          <a:p>
            <a:r>
              <a:rPr lang="en-US" b="1" i="0" u="none" strike="noStrike" dirty="0">
                <a:solidFill>
                  <a:srgbClr val="000000"/>
                </a:solidFill>
                <a:effectLst/>
                <a:latin typeface="Roboto" panose="02000000000000000000" pitchFamily="2" charset="0"/>
                <a:ea typeface="Roboto" panose="02000000000000000000" pitchFamily="2" charset="0"/>
              </a:rPr>
              <a:t>The Drama Among Black Folk (1916)</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029A3FB6-D461-00C2-4A3B-D98F2E1938F9}"/>
              </a:ext>
            </a:extLst>
          </p:cNvPr>
          <p:cNvSpPr>
            <a:spLocks noGrp="1"/>
          </p:cNvSpPr>
          <p:nvPr>
            <p:ph idx="1"/>
          </p:nvPr>
        </p:nvSpPr>
        <p:spPr/>
        <p:txBody>
          <a:bodyPr>
            <a:normAutofit lnSpcReduction="10000"/>
          </a:bodyPr>
          <a:lstStyle/>
          <a:p>
            <a:pPr marL="0" indent="0">
              <a:buNone/>
            </a:pPr>
            <a:r>
              <a:rPr lang="en-US" sz="3400" b="0" i="0" u="none" strike="noStrike" dirty="0">
                <a:solidFill>
                  <a:srgbClr val="333333"/>
                </a:solidFill>
                <a:effectLst/>
                <a:latin typeface="Roboto Slab" pitchFamily="2" charset="0"/>
                <a:ea typeface="Roboto Slab" pitchFamily="2" charset="0"/>
              </a:rPr>
              <a:t>It seemed to me that it might be possible with such a demonstration to get people interested in this development of Negro </a:t>
            </a:r>
            <a:r>
              <a:rPr lang="en-US" sz="3400" i="0" u="none" strike="noStrike" dirty="0">
                <a:solidFill>
                  <a:srgbClr val="333333"/>
                </a:solidFill>
                <a:effectLst/>
                <a:latin typeface="Roboto Slab" pitchFamily="2" charset="0"/>
                <a:ea typeface="Roboto Slab" pitchFamily="2" charset="0"/>
              </a:rPr>
              <a:t>drama</a:t>
            </a:r>
            <a:r>
              <a:rPr lang="en-US" sz="3400" b="1" i="0" u="none" strike="noStrike" dirty="0">
                <a:solidFill>
                  <a:srgbClr val="333333"/>
                </a:solidFill>
                <a:effectLst/>
                <a:latin typeface="Roboto Slab" pitchFamily="2" charset="0"/>
                <a:ea typeface="Roboto Slab" pitchFamily="2" charset="0"/>
              </a:rPr>
              <a:t> </a:t>
            </a:r>
            <a:r>
              <a:rPr lang="en-US" sz="4000" b="1" i="0" u="none" strike="noStrike" dirty="0">
                <a:solidFill>
                  <a:schemeClr val="accent2"/>
                </a:solidFill>
                <a:effectLst/>
                <a:latin typeface="Roboto Slab" pitchFamily="2" charset="0"/>
                <a:ea typeface="Roboto Slab" pitchFamily="2" charset="0"/>
              </a:rPr>
              <a:t>to teach on the one hand the colored people themselves the meaning of their history and their rich, emotional life </a:t>
            </a:r>
            <a:r>
              <a:rPr lang="en-US" sz="3400" b="0" i="0" u="none" strike="noStrike" dirty="0">
                <a:solidFill>
                  <a:srgbClr val="333333"/>
                </a:solidFill>
                <a:effectLst/>
                <a:latin typeface="Roboto Slab" pitchFamily="2" charset="0"/>
                <a:ea typeface="Roboto Slab" pitchFamily="2" charset="0"/>
              </a:rPr>
              <a:t>through a new theatre, and on the other, </a:t>
            </a:r>
            <a:r>
              <a:rPr lang="en-US" sz="4000" b="1" i="0" u="none" strike="noStrike" dirty="0">
                <a:solidFill>
                  <a:schemeClr val="accent2"/>
                </a:solidFill>
                <a:effectLst/>
                <a:latin typeface="Roboto Slab" pitchFamily="2" charset="0"/>
                <a:ea typeface="Roboto Slab" pitchFamily="2" charset="0"/>
              </a:rPr>
              <a:t>to reveal the Negro to the white world as a human, feeling thing.</a:t>
            </a:r>
            <a:endParaRPr lang="en-US" sz="4000" b="1" dirty="0">
              <a:solidFill>
                <a:schemeClr val="accent2"/>
              </a:solidFill>
              <a:latin typeface="Roboto Slab" pitchFamily="2" charset="0"/>
              <a:ea typeface="Roboto Slab" pitchFamily="2" charset="0"/>
            </a:endParaRPr>
          </a:p>
        </p:txBody>
      </p:sp>
    </p:spTree>
    <p:extLst>
      <p:ext uri="{BB962C8B-B14F-4D97-AF65-F5344CB8AC3E}">
        <p14:creationId xmlns:p14="http://schemas.microsoft.com/office/powerpoint/2010/main" val="1630166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4A9E39FE-A85F-D87A-7823-799ACA1B6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613" y="0"/>
            <a:ext cx="4422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718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292A-1C27-C187-B254-1282AC9860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7400CA-D5A0-1128-E797-9B1D1F3A2E5C}"/>
              </a:ext>
            </a:extLst>
          </p:cNvPr>
          <p:cNvSpPr>
            <a:spLocks noGrp="1"/>
          </p:cNvSpPr>
          <p:nvPr>
            <p:ph idx="1"/>
          </p:nvPr>
        </p:nvSpPr>
        <p:spPr/>
        <p:txBody>
          <a:bodyPr/>
          <a:lstStyle/>
          <a:p>
            <a:endParaRPr lang="en-US"/>
          </a:p>
        </p:txBody>
      </p:sp>
      <p:pic>
        <p:nvPicPr>
          <p:cNvPr id="16386" name="Picture 2">
            <a:extLst>
              <a:ext uri="{FF2B5EF4-FFF2-40B4-BE49-F238E27FC236}">
                <a16:creationId xmlns:a16="http://schemas.microsoft.com/office/drawing/2014/main" id="{0F175BEE-136E-47AF-4517-505A4C829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10056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176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Image">
            <a:extLst>
              <a:ext uri="{FF2B5EF4-FFF2-40B4-BE49-F238E27FC236}">
                <a16:creationId xmlns:a16="http://schemas.microsoft.com/office/drawing/2014/main" id="{EDD0524C-4159-2983-56FD-E4AB801D4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5435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Walter Edward Burkhart DuBois, 1907">
            <a:extLst>
              <a:ext uri="{FF2B5EF4-FFF2-40B4-BE49-F238E27FC236}">
                <a16:creationId xmlns:a16="http://schemas.microsoft.com/office/drawing/2014/main" id="{1EA58ED2-3FAD-D32E-7B3D-D7CF069B2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16" y="0"/>
            <a:ext cx="44719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096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8BE471-AB6A-9A58-0C87-C74523FED6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917" r="25758"/>
          <a:stretch/>
        </p:blipFill>
        <p:spPr bwMode="auto">
          <a:xfrm>
            <a:off x="6096000" y="521547"/>
            <a:ext cx="5226617" cy="59868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D7A19F6-4136-81FD-6877-FB800377EAEE}"/>
              </a:ext>
            </a:extLst>
          </p:cNvPr>
          <p:cNvPicPr>
            <a:picLocks noChangeAspect="1"/>
          </p:cNvPicPr>
          <p:nvPr/>
        </p:nvPicPr>
        <p:blipFill>
          <a:blip r:embed="rId4"/>
          <a:stretch>
            <a:fillRect/>
          </a:stretch>
        </p:blipFill>
        <p:spPr>
          <a:xfrm>
            <a:off x="228202" y="1022604"/>
            <a:ext cx="5103453" cy="4736592"/>
          </a:xfrm>
          <a:prstGeom prst="rect">
            <a:avLst/>
          </a:prstGeom>
        </p:spPr>
      </p:pic>
    </p:spTree>
    <p:extLst>
      <p:ext uri="{BB962C8B-B14F-4D97-AF65-F5344CB8AC3E}">
        <p14:creationId xmlns:p14="http://schemas.microsoft.com/office/powerpoint/2010/main" val="1658663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9DC2F-0D63-A852-5433-3B9F2478BE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FBB8D0-D621-903A-A3CB-1853F3EE2A6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808F0E0-35C8-29D7-2B82-56BF78D2C9E4}"/>
              </a:ext>
            </a:extLst>
          </p:cNvPr>
          <p:cNvPicPr>
            <a:picLocks noChangeAspect="1"/>
          </p:cNvPicPr>
          <p:nvPr/>
        </p:nvPicPr>
        <p:blipFill>
          <a:blip r:embed="rId3"/>
          <a:stretch>
            <a:fillRect/>
          </a:stretch>
        </p:blipFill>
        <p:spPr>
          <a:xfrm>
            <a:off x="500705" y="882502"/>
            <a:ext cx="11691295" cy="5610373"/>
          </a:xfrm>
          <a:prstGeom prst="rect">
            <a:avLst/>
          </a:prstGeom>
        </p:spPr>
      </p:pic>
    </p:spTree>
    <p:extLst>
      <p:ext uri="{BB962C8B-B14F-4D97-AF65-F5344CB8AC3E}">
        <p14:creationId xmlns:p14="http://schemas.microsoft.com/office/powerpoint/2010/main" val="2923393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l"/>
            <a:r>
              <a:rPr lang="en-US" b="1" u="none" strike="noStrike" dirty="0">
                <a:solidFill>
                  <a:srgbClr val="111111"/>
                </a:solidFill>
                <a:effectLst/>
                <a:latin typeface="Roboto" panose="02000000000000000000" pitchFamily="2" charset="0"/>
                <a:ea typeface="Roboto" panose="02000000000000000000" pitchFamily="2" charset="0"/>
              </a:rPr>
              <a:t>Harlem Renaissance in </a:t>
            </a:r>
            <a:r>
              <a:rPr lang="en-US" b="1" cap="small" dirty="0">
                <a:solidFill>
                  <a:srgbClr val="111111"/>
                </a:solidFill>
                <a:latin typeface="Roboto" panose="02000000000000000000" pitchFamily="2" charset="0"/>
                <a:ea typeface="Roboto" panose="02000000000000000000" pitchFamily="2" charset="0"/>
              </a:rPr>
              <a:t>T</a:t>
            </a:r>
            <a:r>
              <a:rPr lang="en-US" b="1" u="none" strike="noStrike" cap="small" dirty="0">
                <a:solidFill>
                  <a:srgbClr val="111111"/>
                </a:solidFill>
                <a:effectLst/>
                <a:latin typeface="Roboto" panose="02000000000000000000" pitchFamily="2" charset="0"/>
                <a:ea typeface="Roboto" panose="02000000000000000000" pitchFamily="2" charset="0"/>
              </a:rPr>
              <a:t>he Crisis</a:t>
            </a:r>
            <a:endParaRPr lang="en-US" b="1" u="none" strike="noStrike" cap="small" dirty="0">
              <a:solidFill>
                <a:srgbClr val="000000"/>
              </a:solidFill>
              <a:effectLst/>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817418" y="2631149"/>
            <a:ext cx="10242468" cy="3055133"/>
          </a:xfrm>
        </p:spPr>
        <p:txBody>
          <a:bodyPr numCol="2">
            <a:normAutofit/>
          </a:bodyPr>
          <a:lstStyle/>
          <a:p>
            <a:pPr marL="0" indent="0" algn="l">
              <a:buNone/>
            </a:pPr>
            <a:r>
              <a:rPr lang="en-US" sz="3400" b="0" i="0" u="none" strike="noStrike" dirty="0">
                <a:solidFill>
                  <a:srgbClr val="111111"/>
                </a:solidFill>
                <a:effectLst/>
                <a:latin typeface="Roboto Slab" pitchFamily="2" charset="0"/>
                <a:ea typeface="Roboto Slab" pitchFamily="2" charset="0"/>
              </a:rPr>
              <a:t>Jean Toomer</a:t>
            </a:r>
          </a:p>
          <a:p>
            <a:pPr marL="0" indent="0" algn="l">
              <a:buNone/>
            </a:pPr>
            <a:r>
              <a:rPr lang="en-US" sz="3400" b="0" i="0" u="none" strike="noStrike" dirty="0">
                <a:solidFill>
                  <a:srgbClr val="111111"/>
                </a:solidFill>
                <a:effectLst/>
                <a:latin typeface="Roboto Slab" pitchFamily="2" charset="0"/>
                <a:ea typeface="Roboto Slab" pitchFamily="2" charset="0"/>
              </a:rPr>
              <a:t>Zora Neale Hurston</a:t>
            </a:r>
          </a:p>
          <a:p>
            <a:pPr marL="0" indent="0" algn="l">
              <a:buNone/>
            </a:pPr>
            <a:r>
              <a:rPr lang="en-US" sz="3400" b="0" i="0" u="none" strike="noStrike" dirty="0">
                <a:solidFill>
                  <a:srgbClr val="111111"/>
                </a:solidFill>
                <a:effectLst/>
                <a:latin typeface="Roboto Slab" pitchFamily="2" charset="0"/>
                <a:ea typeface="Roboto Slab" pitchFamily="2" charset="0"/>
              </a:rPr>
              <a:t>Eric Walrond</a:t>
            </a:r>
          </a:p>
          <a:p>
            <a:pPr marL="0" indent="0" algn="l">
              <a:buNone/>
            </a:pPr>
            <a:r>
              <a:rPr lang="en-US" sz="3400" b="0" i="0" u="none" strike="noStrike" dirty="0">
                <a:solidFill>
                  <a:srgbClr val="111111"/>
                </a:solidFill>
                <a:effectLst/>
                <a:latin typeface="Roboto Slab" pitchFamily="2" charset="0"/>
                <a:ea typeface="Roboto Slab" pitchFamily="2" charset="0"/>
              </a:rPr>
              <a:t>Jessie Fauset</a:t>
            </a:r>
          </a:p>
          <a:p>
            <a:pPr marL="0" indent="0" algn="l">
              <a:buNone/>
            </a:pPr>
            <a:r>
              <a:rPr lang="en-US" sz="3400" b="0" i="0" u="none" strike="noStrike" dirty="0">
                <a:solidFill>
                  <a:srgbClr val="111111"/>
                </a:solidFill>
                <a:effectLst/>
                <a:latin typeface="Roboto Slab" pitchFamily="2" charset="0"/>
                <a:ea typeface="Roboto Slab" pitchFamily="2" charset="0"/>
              </a:rPr>
              <a:t>Claude McKay</a:t>
            </a:r>
          </a:p>
          <a:p>
            <a:pPr marL="0" indent="0" algn="l">
              <a:buNone/>
            </a:pPr>
            <a:r>
              <a:rPr lang="en-US" sz="3400" b="0" i="0" u="none" strike="noStrike" dirty="0">
                <a:solidFill>
                  <a:srgbClr val="111111"/>
                </a:solidFill>
                <a:effectLst/>
                <a:latin typeface="Roboto Slab" pitchFamily="2" charset="0"/>
                <a:ea typeface="Roboto Slab" pitchFamily="2" charset="0"/>
              </a:rPr>
              <a:t>James Weldon Johnson</a:t>
            </a:r>
          </a:p>
          <a:p>
            <a:pPr marL="0" indent="0" algn="l">
              <a:buNone/>
            </a:pPr>
            <a:r>
              <a:rPr lang="en-US" sz="3400" b="0" i="0" u="none" strike="noStrike" dirty="0">
                <a:solidFill>
                  <a:srgbClr val="111111"/>
                </a:solidFill>
                <a:effectLst/>
                <a:latin typeface="Roboto Slab" pitchFamily="2" charset="0"/>
                <a:ea typeface="Roboto Slab" pitchFamily="2" charset="0"/>
              </a:rPr>
              <a:t>Angelina Grimke</a:t>
            </a:r>
          </a:p>
          <a:p>
            <a:pPr marL="0" indent="0" algn="l">
              <a:buNone/>
            </a:pPr>
            <a:r>
              <a:rPr lang="en-US" sz="3400" b="0" i="0" u="none" strike="noStrike" dirty="0">
                <a:solidFill>
                  <a:srgbClr val="111111"/>
                </a:solidFill>
                <a:effectLst/>
                <a:latin typeface="Roboto Slab" pitchFamily="2" charset="0"/>
                <a:ea typeface="Roboto Slab" pitchFamily="2" charset="0"/>
              </a:rPr>
              <a:t>Langston Hughes</a:t>
            </a:r>
          </a:p>
          <a:p>
            <a:pPr marL="0" indent="0" algn="l">
              <a:buNone/>
            </a:pPr>
            <a:r>
              <a:rPr lang="en-US" sz="3400" b="0" i="0" u="none" strike="noStrike" dirty="0" err="1">
                <a:solidFill>
                  <a:srgbClr val="111111"/>
                </a:solidFill>
                <a:effectLst/>
                <a:latin typeface="Roboto Slab" pitchFamily="2" charset="0"/>
                <a:ea typeface="Roboto Slab" pitchFamily="2" charset="0"/>
              </a:rPr>
              <a:t>Countée</a:t>
            </a:r>
            <a:r>
              <a:rPr lang="en-US" sz="3400" b="0" i="0" u="none" strike="noStrike" dirty="0">
                <a:solidFill>
                  <a:srgbClr val="111111"/>
                </a:solidFill>
                <a:effectLst/>
                <a:latin typeface="Roboto Slab" pitchFamily="2" charset="0"/>
                <a:ea typeface="Roboto Slab" pitchFamily="2" charset="0"/>
              </a:rPr>
              <a:t> </a:t>
            </a:r>
            <a:r>
              <a:rPr lang="en-US" sz="3400" dirty="0">
                <a:solidFill>
                  <a:srgbClr val="111111"/>
                </a:solidFill>
                <a:latin typeface="Roboto Slab" pitchFamily="2" charset="0"/>
                <a:ea typeface="Roboto Slab" pitchFamily="2" charset="0"/>
              </a:rPr>
              <a:t>C</a:t>
            </a:r>
            <a:r>
              <a:rPr lang="en-US" sz="3400" b="0" i="0" u="none" strike="noStrike" dirty="0">
                <a:solidFill>
                  <a:srgbClr val="111111"/>
                </a:solidFill>
                <a:effectLst/>
                <a:latin typeface="Roboto Slab" pitchFamily="2" charset="0"/>
                <a:ea typeface="Roboto Slab" pitchFamily="2" charset="0"/>
              </a:rPr>
              <a:t>ullen</a:t>
            </a:r>
          </a:p>
        </p:txBody>
      </p:sp>
    </p:spTree>
    <p:extLst>
      <p:ext uri="{BB962C8B-B14F-4D97-AF65-F5344CB8AC3E}">
        <p14:creationId xmlns:p14="http://schemas.microsoft.com/office/powerpoint/2010/main" val="1414265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l"/>
            <a:r>
              <a:rPr lang="en-US" b="1" u="none" strike="noStrike" dirty="0">
                <a:solidFill>
                  <a:srgbClr val="111111"/>
                </a:solidFill>
                <a:effectLst/>
                <a:latin typeface="Roboto" panose="02000000000000000000" pitchFamily="2" charset="0"/>
                <a:ea typeface="Roboto" panose="02000000000000000000" pitchFamily="2" charset="0"/>
              </a:rPr>
              <a:t>Harlem Renaissance in </a:t>
            </a:r>
            <a:r>
              <a:rPr lang="en-US" b="1" cap="small" dirty="0">
                <a:solidFill>
                  <a:srgbClr val="111111"/>
                </a:solidFill>
                <a:latin typeface="Roboto" panose="02000000000000000000" pitchFamily="2" charset="0"/>
                <a:ea typeface="Roboto" panose="02000000000000000000" pitchFamily="2" charset="0"/>
              </a:rPr>
              <a:t>T</a:t>
            </a:r>
            <a:r>
              <a:rPr lang="en-US" b="1" u="none" strike="noStrike" cap="small" dirty="0">
                <a:solidFill>
                  <a:srgbClr val="111111"/>
                </a:solidFill>
                <a:effectLst/>
                <a:latin typeface="Roboto" panose="02000000000000000000" pitchFamily="2" charset="0"/>
                <a:ea typeface="Roboto" panose="02000000000000000000" pitchFamily="2" charset="0"/>
              </a:rPr>
              <a:t>he Crisis</a:t>
            </a:r>
            <a:endParaRPr lang="en-US" b="1" u="none" strike="noStrike" cap="small" dirty="0">
              <a:solidFill>
                <a:srgbClr val="000000"/>
              </a:solidFill>
              <a:effectLst/>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817418" y="2631149"/>
            <a:ext cx="10242468" cy="3055133"/>
          </a:xfrm>
        </p:spPr>
        <p:txBody>
          <a:bodyPr numCol="2">
            <a:noAutofit/>
          </a:bodyPr>
          <a:lstStyle/>
          <a:p>
            <a:pPr marL="0" indent="0" algn="l">
              <a:buNone/>
            </a:pPr>
            <a:r>
              <a:rPr lang="en-US" sz="3400" b="0" i="0" u="none" strike="noStrike" dirty="0" err="1">
                <a:solidFill>
                  <a:srgbClr val="111111"/>
                </a:solidFill>
                <a:effectLst/>
                <a:latin typeface="Roboto Slab" pitchFamily="2" charset="0"/>
                <a:ea typeface="Roboto Slab" pitchFamily="2" charset="0"/>
              </a:rPr>
              <a:t>Ottie</a:t>
            </a:r>
            <a:r>
              <a:rPr lang="en-US" sz="3400" dirty="0">
                <a:solidFill>
                  <a:srgbClr val="111111"/>
                </a:solidFill>
                <a:latin typeface="Roboto Slab" pitchFamily="2" charset="0"/>
                <a:ea typeface="Roboto Slab" pitchFamily="2" charset="0"/>
              </a:rPr>
              <a:t> B. Graham</a:t>
            </a:r>
          </a:p>
          <a:p>
            <a:pPr marL="0" indent="0" algn="l">
              <a:buNone/>
            </a:pPr>
            <a:r>
              <a:rPr lang="en-US" sz="3400" b="0" i="0" u="none" strike="noStrike" dirty="0">
                <a:solidFill>
                  <a:srgbClr val="111111"/>
                </a:solidFill>
                <a:effectLst/>
                <a:latin typeface="Roboto Slab" pitchFamily="2" charset="0"/>
                <a:ea typeface="Roboto Slab" pitchFamily="2" charset="0"/>
              </a:rPr>
              <a:t>Ola Calhoun Morehead</a:t>
            </a:r>
          </a:p>
          <a:p>
            <a:pPr marL="0" indent="0" algn="l">
              <a:buNone/>
            </a:pPr>
            <a:r>
              <a:rPr lang="en-US" sz="3400" dirty="0">
                <a:solidFill>
                  <a:srgbClr val="111111"/>
                </a:solidFill>
                <a:latin typeface="Roboto Slab" pitchFamily="2" charset="0"/>
                <a:ea typeface="Roboto Slab" pitchFamily="2" charset="0"/>
              </a:rPr>
              <a:t>Anita Scott Coleman</a:t>
            </a:r>
          </a:p>
          <a:p>
            <a:pPr marL="0" indent="0" algn="l">
              <a:buNone/>
            </a:pPr>
            <a:r>
              <a:rPr lang="en-US" sz="3400" b="0" i="0" u="none" strike="noStrike" dirty="0">
                <a:solidFill>
                  <a:srgbClr val="111111"/>
                </a:solidFill>
                <a:effectLst/>
                <a:latin typeface="Roboto Slab" pitchFamily="2" charset="0"/>
                <a:ea typeface="Roboto Slab" pitchFamily="2" charset="0"/>
              </a:rPr>
              <a:t>Marita Bonner</a:t>
            </a:r>
          </a:p>
          <a:p>
            <a:pPr marL="0" indent="0" algn="l">
              <a:buNone/>
            </a:pPr>
            <a:r>
              <a:rPr lang="en-US" sz="3400" dirty="0">
                <a:solidFill>
                  <a:srgbClr val="111111"/>
                </a:solidFill>
                <a:latin typeface="Roboto Slab" pitchFamily="2" charset="0"/>
                <a:ea typeface="Roboto Slab" pitchFamily="2" charset="0"/>
              </a:rPr>
              <a:t>Ethel R. Clark</a:t>
            </a:r>
          </a:p>
          <a:p>
            <a:pPr marL="0" indent="0" algn="l">
              <a:buNone/>
            </a:pPr>
            <a:br>
              <a:rPr lang="en-US" sz="3400" b="0" i="0" u="none" strike="noStrike" dirty="0">
                <a:solidFill>
                  <a:srgbClr val="111111"/>
                </a:solidFill>
                <a:effectLst/>
                <a:latin typeface="Roboto Slab" pitchFamily="2" charset="0"/>
                <a:ea typeface="Roboto Slab" pitchFamily="2" charset="0"/>
              </a:rPr>
            </a:br>
            <a:r>
              <a:rPr lang="en-US" sz="3400" b="0" i="0" u="none" strike="noStrike" dirty="0">
                <a:solidFill>
                  <a:srgbClr val="111111"/>
                </a:solidFill>
                <a:effectLst/>
                <a:latin typeface="Roboto Slab" pitchFamily="2" charset="0"/>
                <a:ea typeface="Roboto Slab" pitchFamily="2" charset="0"/>
              </a:rPr>
              <a:t>Marita Bonner</a:t>
            </a:r>
          </a:p>
          <a:p>
            <a:pPr marL="0" indent="0" algn="l">
              <a:buNone/>
            </a:pPr>
            <a:r>
              <a:rPr lang="en-US" sz="3400" dirty="0">
                <a:solidFill>
                  <a:srgbClr val="111111"/>
                </a:solidFill>
                <a:latin typeface="Roboto Slab" pitchFamily="2" charset="0"/>
                <a:ea typeface="Roboto Slab" pitchFamily="2" charset="0"/>
              </a:rPr>
              <a:t>Maude Irwin Owens</a:t>
            </a:r>
          </a:p>
          <a:p>
            <a:pPr marL="0" indent="0" algn="l">
              <a:buNone/>
            </a:pPr>
            <a:r>
              <a:rPr lang="en-US" sz="3400" b="0" i="0" u="none" strike="noStrike" dirty="0">
                <a:solidFill>
                  <a:srgbClr val="111111"/>
                </a:solidFill>
                <a:effectLst/>
                <a:latin typeface="Roboto Slab" pitchFamily="2" charset="0"/>
                <a:ea typeface="Roboto Slab" pitchFamily="2" charset="0"/>
              </a:rPr>
              <a:t>Brenda Ray </a:t>
            </a:r>
            <a:r>
              <a:rPr lang="en-US" sz="3400" b="0" i="0" u="none" strike="noStrike" dirty="0" err="1">
                <a:solidFill>
                  <a:srgbClr val="111111"/>
                </a:solidFill>
                <a:effectLst/>
                <a:latin typeface="Roboto Slab" pitchFamily="2" charset="0"/>
                <a:ea typeface="Roboto Slab" pitchFamily="2" charset="0"/>
              </a:rPr>
              <a:t>Moryck</a:t>
            </a:r>
            <a:endParaRPr lang="en-US" sz="3400" b="0" i="0" u="none" strike="noStrike" dirty="0">
              <a:solidFill>
                <a:srgbClr val="111111"/>
              </a:solidFill>
              <a:effectLst/>
              <a:latin typeface="Roboto Slab" pitchFamily="2" charset="0"/>
              <a:ea typeface="Roboto Slab" pitchFamily="2" charset="0"/>
            </a:endParaRPr>
          </a:p>
          <a:p>
            <a:pPr marL="0" indent="0" algn="l">
              <a:buNone/>
            </a:pPr>
            <a:r>
              <a:rPr lang="en-US" sz="3400" dirty="0">
                <a:solidFill>
                  <a:srgbClr val="111111"/>
                </a:solidFill>
                <a:latin typeface="Roboto Slab" pitchFamily="2" charset="0"/>
                <a:ea typeface="Roboto Slab" pitchFamily="2" charset="0"/>
              </a:rPr>
              <a:t>Iva L. Cotton</a:t>
            </a:r>
          </a:p>
          <a:p>
            <a:pPr marL="0" indent="0" algn="l">
              <a:buNone/>
            </a:pPr>
            <a:r>
              <a:rPr lang="en-US" sz="3400" b="0" i="0" u="none" strike="noStrike" dirty="0">
                <a:solidFill>
                  <a:srgbClr val="111111"/>
                </a:solidFill>
                <a:effectLst/>
                <a:latin typeface="Roboto Slab" pitchFamily="2" charset="0"/>
                <a:ea typeface="Roboto Slab" pitchFamily="2" charset="0"/>
              </a:rPr>
              <a:t>Annice </a:t>
            </a:r>
            <a:r>
              <a:rPr lang="en-US" sz="3400" b="0" i="0" u="none" strike="noStrike" dirty="0" err="1">
                <a:solidFill>
                  <a:srgbClr val="111111"/>
                </a:solidFill>
                <a:effectLst/>
                <a:latin typeface="Roboto Slab" pitchFamily="2" charset="0"/>
                <a:ea typeface="Roboto Slab" pitchFamily="2" charset="0"/>
              </a:rPr>
              <a:t>Calland</a:t>
            </a:r>
            <a:endParaRPr lang="en-US" sz="3400" b="0" i="0" u="none" strike="noStrike" dirty="0">
              <a:solidFill>
                <a:srgbClr val="111111"/>
              </a:solidFill>
              <a:effectLst/>
              <a:latin typeface="Roboto Slab" pitchFamily="2" charset="0"/>
              <a:ea typeface="Roboto Slab" pitchFamily="2" charset="0"/>
            </a:endParaRPr>
          </a:p>
        </p:txBody>
      </p:sp>
    </p:spTree>
    <p:extLst>
      <p:ext uri="{BB962C8B-B14F-4D97-AF65-F5344CB8AC3E}">
        <p14:creationId xmlns:p14="http://schemas.microsoft.com/office/powerpoint/2010/main" val="16421384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Criteria of Negro Art (1926)</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098754" y="1926662"/>
            <a:ext cx="10014153" cy="4802187"/>
          </a:xfrm>
        </p:spPr>
        <p:txBody>
          <a:bodyPr>
            <a:normAutofit fontScale="92500"/>
          </a:bodyPr>
          <a:lstStyle/>
          <a:p>
            <a:pPr marL="0" indent="0">
              <a:lnSpc>
                <a:spcPct val="125000"/>
              </a:lnSpc>
              <a:buNone/>
            </a:pPr>
            <a:r>
              <a:rPr lang="en-US" sz="3400" u="none" strike="noStrike" dirty="0">
                <a:effectLst/>
                <a:latin typeface="Roboto Slab" pitchFamily="2" charset="0"/>
                <a:ea typeface="Roboto Slab" pitchFamily="2" charset="0"/>
              </a:rPr>
              <a:t>Thus </a:t>
            </a:r>
            <a:r>
              <a:rPr lang="en-US" sz="4000" b="1" u="none" strike="noStrike" dirty="0">
                <a:solidFill>
                  <a:schemeClr val="accent2"/>
                </a:solidFill>
                <a:effectLst/>
                <a:latin typeface="Roboto Slab" pitchFamily="2" charset="0"/>
                <a:ea typeface="Roboto Slab" pitchFamily="2" charset="0"/>
              </a:rPr>
              <a:t>all Art is propaganda and ever must be, despite the wailing of the purists</a:t>
            </a:r>
            <a:r>
              <a:rPr lang="en-US" sz="3400" b="1" u="none" strike="noStrike" dirty="0">
                <a:effectLst/>
                <a:latin typeface="Roboto Slab" pitchFamily="2" charset="0"/>
                <a:ea typeface="Roboto Slab" pitchFamily="2" charset="0"/>
              </a:rPr>
              <a:t>. </a:t>
            </a:r>
            <a:r>
              <a:rPr lang="en-US" sz="3400" u="none" strike="noStrike" dirty="0">
                <a:effectLst/>
                <a:latin typeface="Roboto Slab" pitchFamily="2" charset="0"/>
                <a:ea typeface="Roboto Slab" pitchFamily="2" charset="0"/>
              </a:rPr>
              <a:t>I stand in utter shamelessness and say that whatever art I have for writing has been used always for propaganda for gaining the right of black folk to love and enjoy. </a:t>
            </a:r>
            <a:r>
              <a:rPr lang="en-US" sz="4300" b="1" u="none" strike="noStrike" dirty="0">
                <a:solidFill>
                  <a:schemeClr val="accent2"/>
                </a:solidFill>
                <a:effectLst/>
                <a:latin typeface="Roboto Slab" pitchFamily="2" charset="0"/>
                <a:ea typeface="Roboto Slab" pitchFamily="2" charset="0"/>
              </a:rPr>
              <a:t>I do not care a damn for any art that is not used for propaganda.</a:t>
            </a:r>
            <a:endParaRPr lang="en-US" sz="4300" u="none" strike="noStrike" dirty="0">
              <a:solidFill>
                <a:schemeClr val="accent2"/>
              </a:solidFill>
              <a:effectLst/>
              <a:latin typeface="Roboto Slab" pitchFamily="2" charset="0"/>
              <a:ea typeface="Roboto Slab" pitchFamily="2" charset="0"/>
            </a:endParaRPr>
          </a:p>
        </p:txBody>
      </p:sp>
    </p:spTree>
    <p:extLst>
      <p:ext uri="{BB962C8B-B14F-4D97-AF65-F5344CB8AC3E}">
        <p14:creationId xmlns:p14="http://schemas.microsoft.com/office/powerpoint/2010/main" val="16955248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l"/>
            <a:r>
              <a:rPr lang="en-US" b="1" u="none" strike="noStrike" dirty="0">
                <a:solidFill>
                  <a:srgbClr val="111111"/>
                </a:solidFill>
                <a:effectLst/>
                <a:latin typeface="Roboto" panose="02000000000000000000" pitchFamily="2" charset="0"/>
                <a:ea typeface="Roboto" panose="02000000000000000000" pitchFamily="2" charset="0"/>
              </a:rPr>
              <a:t>Two Novels (1928)</a:t>
            </a:r>
            <a:endParaRPr lang="en-US" b="1" u="none" strike="noStrike" dirty="0">
              <a:solidFill>
                <a:srgbClr val="000000"/>
              </a:solidFill>
              <a:effectLst/>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4315968" y="1825625"/>
            <a:ext cx="6936750" cy="4351338"/>
          </a:xfrm>
        </p:spPr>
        <p:txBody>
          <a:bodyPr>
            <a:normAutofit/>
          </a:bodyPr>
          <a:lstStyle/>
          <a:p>
            <a:pPr marL="0" indent="0" algn="l">
              <a:buNone/>
            </a:pPr>
            <a:r>
              <a:rPr lang="en-US" sz="4000" b="0" i="0" u="none" strike="noStrike" dirty="0">
                <a:solidFill>
                  <a:schemeClr val="accent2"/>
                </a:solidFill>
                <a:effectLst/>
                <a:latin typeface="Roboto Slab" pitchFamily="2" charset="0"/>
                <a:ea typeface="Roboto Slab" pitchFamily="2" charset="0"/>
              </a:rPr>
              <a:t>Claude McKay’s “Home to Harlem” </a:t>
            </a:r>
            <a:r>
              <a:rPr lang="en-US" sz="3400" b="0" i="0" u="none" strike="noStrike" dirty="0">
                <a:solidFill>
                  <a:srgbClr val="111111"/>
                </a:solidFill>
                <a:effectLst/>
                <a:latin typeface="Roboto Slab" pitchFamily="2" charset="0"/>
                <a:ea typeface="Roboto Slab" pitchFamily="2" charset="0"/>
              </a:rPr>
              <a:t>… </a:t>
            </a:r>
          </a:p>
          <a:p>
            <a:pPr marL="0" indent="0" algn="l">
              <a:buNone/>
            </a:pPr>
            <a:r>
              <a:rPr lang="en-US" sz="4000" b="0" i="0" u="none" strike="noStrike" dirty="0">
                <a:solidFill>
                  <a:schemeClr val="accent2"/>
                </a:solidFill>
                <a:effectLst/>
                <a:latin typeface="Roboto Slab" pitchFamily="2" charset="0"/>
                <a:ea typeface="Roboto Slab" pitchFamily="2" charset="0"/>
              </a:rPr>
              <a:t>for the most part nauseates me, and after the dirtier parts of its filth I feel distinctly like taking a bath. </a:t>
            </a:r>
          </a:p>
        </p:txBody>
      </p:sp>
      <p:pic>
        <p:nvPicPr>
          <p:cNvPr id="9218" name="Picture 2" descr="Claude McKay and the &quot;Making of Home to Harlem&quot;">
            <a:extLst>
              <a:ext uri="{FF2B5EF4-FFF2-40B4-BE49-F238E27FC236}">
                <a16:creationId xmlns:a16="http://schemas.microsoft.com/office/drawing/2014/main" id="{B1F98963-625F-699E-E499-573C17560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71" y="1551524"/>
            <a:ext cx="3310615" cy="462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498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over">
            <a:extLst>
              <a:ext uri="{FF2B5EF4-FFF2-40B4-BE49-F238E27FC236}">
                <a16:creationId xmlns:a16="http://schemas.microsoft.com/office/drawing/2014/main" id="{7A8FAE88-9338-9741-6D96-D0C2B7261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341" y="482600"/>
            <a:ext cx="4132612" cy="58927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61AA0C-2E86-3DBC-74AC-455BD7EA71CF}"/>
              </a:ext>
            </a:extLst>
          </p:cNvPr>
          <p:cNvPicPr>
            <a:picLocks noChangeAspect="1"/>
          </p:cNvPicPr>
          <p:nvPr/>
        </p:nvPicPr>
        <p:blipFill>
          <a:blip r:embed="rId4"/>
          <a:stretch>
            <a:fillRect/>
          </a:stretch>
        </p:blipFill>
        <p:spPr>
          <a:xfrm>
            <a:off x="7238999" y="1327149"/>
            <a:ext cx="4114800" cy="4203700"/>
          </a:xfrm>
          <a:prstGeom prst="rect">
            <a:avLst/>
          </a:prstGeom>
        </p:spPr>
      </p:pic>
    </p:spTree>
    <p:extLst>
      <p:ext uri="{BB962C8B-B14F-4D97-AF65-F5344CB8AC3E}">
        <p14:creationId xmlns:p14="http://schemas.microsoft.com/office/powerpoint/2010/main" val="27657434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Roboto" panose="02000000000000000000" pitchFamily="2" charset="0"/>
            </a:endParaRPr>
          </a:p>
        </p:txBody>
      </p:sp>
      <p:sp>
        <p:nvSpPr>
          <p:cNvPr id="2" name="Title 1">
            <a:extLst>
              <a:ext uri="{FF2B5EF4-FFF2-40B4-BE49-F238E27FC236}">
                <a16:creationId xmlns:a16="http://schemas.microsoft.com/office/drawing/2014/main" id="{DF1B4F5E-421B-6E3D-5C4C-0F0A00EFBEB5}"/>
              </a:ext>
            </a:extLst>
          </p:cNvPr>
          <p:cNvSpPr>
            <a:spLocks noGrp="1"/>
          </p:cNvSpPr>
          <p:nvPr>
            <p:ph type="title"/>
          </p:nvPr>
        </p:nvSpPr>
        <p:spPr>
          <a:xfrm>
            <a:off x="1932902" y="949324"/>
            <a:ext cx="9469383" cy="3193167"/>
          </a:xfrm>
        </p:spPr>
        <p:txBody>
          <a:bodyPr vert="horz" lIns="91440" tIns="45720" rIns="91440" bIns="45720" rtlCol="0" anchor="b">
            <a:normAutofit/>
          </a:bodyPr>
          <a:lstStyle/>
          <a:p>
            <a:r>
              <a:rPr lang="en-US" sz="6600" b="1" dirty="0">
                <a:solidFill>
                  <a:schemeClr val="bg1"/>
                </a:solidFill>
              </a:rPr>
              <a:t>Challenging Propaganda:</a:t>
            </a:r>
            <a:br>
              <a:rPr lang="en-US" sz="6600" b="1" dirty="0">
                <a:solidFill>
                  <a:schemeClr val="bg1"/>
                </a:solidFill>
              </a:rPr>
            </a:br>
            <a:r>
              <a:rPr lang="en-US" sz="6600" b="1" dirty="0">
                <a:solidFill>
                  <a:schemeClr val="bg1"/>
                </a:solidFill>
              </a:rPr>
              <a:t>Rejecting the negative</a:t>
            </a:r>
            <a:endParaRPr lang="en-US" sz="6600" b="1" kern="1200" dirty="0">
              <a:solidFill>
                <a:schemeClr val="bg1"/>
              </a:solidFill>
              <a:latin typeface="+mj-lt"/>
              <a:ea typeface="+mj-ea"/>
              <a:cs typeface="+mj-cs"/>
            </a:endParaRP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976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That Capital ‘N’ (1916)</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163782" y="1690688"/>
            <a:ext cx="9246121" cy="4802187"/>
          </a:xfrm>
        </p:spPr>
        <p:txBody>
          <a:bodyPr>
            <a:normAutofit fontScale="92500" lnSpcReduction="10000"/>
          </a:bodyPr>
          <a:lstStyle/>
          <a:p>
            <a:pPr marL="0" indent="0">
              <a:buNone/>
            </a:pPr>
            <a:r>
              <a:rPr lang="en-US" u="none" strike="noStrike" dirty="0">
                <a:effectLst/>
                <a:latin typeface="Roboto Slab" pitchFamily="2" charset="0"/>
                <a:ea typeface="Roboto Slab" pitchFamily="2" charset="0"/>
              </a:rPr>
              <a:t>From time to time persons write us for a brief statement of the reasons for capitalizing the word Negro.</a:t>
            </a:r>
          </a:p>
          <a:p>
            <a:pPr marL="0" indent="0">
              <a:buNone/>
            </a:pPr>
            <a:endParaRPr lang="en-US" u="none" strike="noStrike" dirty="0">
              <a:effectLst/>
              <a:latin typeface="Roboto Slab" pitchFamily="2" charset="0"/>
              <a:ea typeface="Roboto Slab" pitchFamily="2" charset="0"/>
            </a:endParaRPr>
          </a:p>
          <a:p>
            <a:pPr marL="0" indent="0">
              <a:buNone/>
            </a:pPr>
            <a:r>
              <a:rPr lang="en-US" b="1" u="none" strike="noStrike" dirty="0">
                <a:effectLst/>
                <a:latin typeface="Roboto Slab" pitchFamily="2" charset="0"/>
                <a:ea typeface="Roboto Slab" pitchFamily="2" charset="0"/>
              </a:rPr>
              <a:t>The ordinary rules of capitalization enjoin the use of a capital letter for all proper nouns, all names of tribes, races, sects or organized bodies of men.</a:t>
            </a:r>
          </a:p>
          <a:p>
            <a:pPr marL="0" indent="0">
              <a:buNone/>
            </a:pPr>
            <a:endParaRPr lang="en-US" dirty="0">
              <a:latin typeface="Roboto Slab" pitchFamily="2" charset="0"/>
              <a:ea typeface="Roboto Slab" pitchFamily="2" charset="0"/>
            </a:endParaRPr>
          </a:p>
          <a:p>
            <a:pPr marL="0" indent="0">
              <a:buNone/>
            </a:pPr>
            <a:r>
              <a:rPr lang="en-US" u="none" strike="noStrike" dirty="0">
                <a:effectLst/>
                <a:latin typeface="Roboto Slab" pitchFamily="2" charset="0"/>
                <a:ea typeface="Roboto Slab" pitchFamily="2" charset="0"/>
              </a:rPr>
              <a:t>If, therefore, we follow analogy we cannot refuse to capitalize Negro when we capitalize Caucasian, Malay, Indian, Chinese, etc. Not to capitalize Negro under such circumstances is a direct, and in these days a more and more conscious, insult to at least 150,000,000 human beings </a:t>
            </a:r>
          </a:p>
          <a:p>
            <a:pPr marL="0" indent="0">
              <a:buNone/>
            </a:pPr>
            <a:endParaRPr lang="en-US" u="none" strike="noStrike" dirty="0">
              <a:effectLst/>
              <a:latin typeface="Roboto Slab" pitchFamily="2" charset="0"/>
              <a:ea typeface="Roboto Slab" pitchFamily="2" charset="0"/>
            </a:endParaRPr>
          </a:p>
        </p:txBody>
      </p:sp>
    </p:spTree>
    <p:extLst>
      <p:ext uri="{BB962C8B-B14F-4D97-AF65-F5344CB8AC3E}">
        <p14:creationId xmlns:p14="http://schemas.microsoft.com/office/powerpoint/2010/main" val="49939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Libelous Film (1921)</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163782" y="1690688"/>
            <a:ext cx="9246121" cy="4802187"/>
          </a:xfrm>
        </p:spPr>
        <p:txBody>
          <a:bodyPr>
            <a:normAutofit fontScale="92500"/>
          </a:bodyPr>
          <a:lstStyle/>
          <a:p>
            <a:pPr marL="0" indent="0">
              <a:buNone/>
            </a:pPr>
            <a:r>
              <a:rPr lang="en-US" sz="3400" u="none" strike="noStrike" dirty="0">
                <a:effectLst/>
                <a:latin typeface="Roboto Slab" pitchFamily="2" charset="0"/>
                <a:ea typeface="Roboto Slab" pitchFamily="2" charset="0"/>
              </a:rPr>
              <a:t>Last month “The Birth of a Nation” with its cruel and indefensible libel of the Negro and glorification of the mob in the Ku Klux Klan was revived in several eastern cities. </a:t>
            </a:r>
            <a:r>
              <a:rPr lang="en-US" sz="4000" b="1" u="none" strike="noStrike" dirty="0">
                <a:solidFill>
                  <a:schemeClr val="accent2"/>
                </a:solidFill>
                <a:effectLst/>
                <a:latin typeface="Roboto Slab" pitchFamily="2" charset="0"/>
                <a:ea typeface="Roboto Slab" pitchFamily="2" charset="0"/>
              </a:rPr>
              <a:t>In Boston it was suppressed; in New York the N.A.A.C.P. planned a public protest</a:t>
            </a:r>
            <a:r>
              <a:rPr lang="en-US" b="1" u="none" strike="noStrike" dirty="0">
                <a:effectLst/>
                <a:latin typeface="Roboto Slab" pitchFamily="2" charset="0"/>
                <a:ea typeface="Roboto Slab" pitchFamily="2" charset="0"/>
              </a:rPr>
              <a:t>.</a:t>
            </a:r>
            <a:r>
              <a:rPr lang="en-US" u="none" strike="noStrike" dirty="0">
                <a:effectLst/>
                <a:latin typeface="Roboto Slab" pitchFamily="2" charset="0"/>
                <a:ea typeface="Roboto Slab" pitchFamily="2" charset="0"/>
              </a:rPr>
              <a:t> </a:t>
            </a:r>
            <a:r>
              <a:rPr lang="en-US" sz="3400" u="none" strike="noStrike" dirty="0">
                <a:effectLst/>
                <a:latin typeface="Roboto Slab" pitchFamily="2" charset="0"/>
                <a:ea typeface="Roboto Slab" pitchFamily="2" charset="0"/>
              </a:rPr>
              <a:t>We secured former service men and women Y.M.C.A. secretaries who had served abroad, to march before the Capitol Theatre and distribute bills and carry placards. </a:t>
            </a:r>
            <a:endParaRPr lang="en-US" sz="3400" b="1" dirty="0">
              <a:latin typeface="Roboto Slab" pitchFamily="2" charset="0"/>
              <a:ea typeface="Roboto Slab" pitchFamily="2" charset="0"/>
            </a:endParaRPr>
          </a:p>
        </p:txBody>
      </p:sp>
    </p:spTree>
    <p:extLst>
      <p:ext uri="{BB962C8B-B14F-4D97-AF65-F5344CB8AC3E}">
        <p14:creationId xmlns:p14="http://schemas.microsoft.com/office/powerpoint/2010/main" val="2261707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603BD1C-338C-14A9-EE60-B9A942215E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89" y="2508053"/>
            <a:ext cx="12172311" cy="380384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9BB8945-8986-8A7B-3B2A-62CD223A47D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Roboto" panose="02000000000000000000" pitchFamily="2" charset="0"/>
                <a:ea typeface="Roboto" panose="02000000000000000000" pitchFamily="2" charset="0"/>
              </a:rPr>
              <a:t>Du Bois as Editor</a:t>
            </a:r>
          </a:p>
        </p:txBody>
      </p:sp>
    </p:spTree>
    <p:extLst>
      <p:ext uri="{BB962C8B-B14F-4D97-AF65-F5344CB8AC3E}">
        <p14:creationId xmlns:p14="http://schemas.microsoft.com/office/powerpoint/2010/main" val="41175148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D7E250-2DC4-8296-5E41-F49B42621419}"/>
              </a:ext>
            </a:extLst>
          </p:cNvPr>
          <p:cNvPicPr>
            <a:picLocks noChangeAspect="1"/>
          </p:cNvPicPr>
          <p:nvPr/>
        </p:nvPicPr>
        <p:blipFill>
          <a:blip r:embed="rId3"/>
          <a:stretch>
            <a:fillRect/>
          </a:stretch>
        </p:blipFill>
        <p:spPr>
          <a:xfrm>
            <a:off x="1322642" y="3301772"/>
            <a:ext cx="9546715" cy="3431537"/>
          </a:xfrm>
          <a:prstGeom prst="rect">
            <a:avLst/>
          </a:prstGeom>
        </p:spPr>
      </p:pic>
      <p:pic>
        <p:nvPicPr>
          <p:cNvPr id="5" name="Picture 4">
            <a:extLst>
              <a:ext uri="{FF2B5EF4-FFF2-40B4-BE49-F238E27FC236}">
                <a16:creationId xmlns:a16="http://schemas.microsoft.com/office/drawing/2014/main" id="{04004C2F-206E-BA22-7A39-C78129C12C6D}"/>
              </a:ext>
            </a:extLst>
          </p:cNvPr>
          <p:cNvPicPr>
            <a:picLocks noChangeAspect="1"/>
          </p:cNvPicPr>
          <p:nvPr/>
        </p:nvPicPr>
        <p:blipFill>
          <a:blip r:embed="rId4"/>
          <a:stretch>
            <a:fillRect/>
          </a:stretch>
        </p:blipFill>
        <p:spPr>
          <a:xfrm>
            <a:off x="1322643" y="124691"/>
            <a:ext cx="9546716" cy="2839007"/>
          </a:xfrm>
          <a:prstGeom prst="rect">
            <a:avLst/>
          </a:prstGeom>
        </p:spPr>
      </p:pic>
    </p:spTree>
    <p:extLst>
      <p:ext uri="{BB962C8B-B14F-4D97-AF65-F5344CB8AC3E}">
        <p14:creationId xmlns:p14="http://schemas.microsoft.com/office/powerpoint/2010/main" val="465665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Libelous Film (1921)</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163782" y="1690688"/>
            <a:ext cx="9246121" cy="4802187"/>
          </a:xfrm>
        </p:spPr>
        <p:txBody>
          <a:bodyPr>
            <a:normAutofit/>
          </a:bodyPr>
          <a:lstStyle/>
          <a:p>
            <a:pPr marL="0" indent="0">
              <a:buNone/>
            </a:pPr>
            <a:r>
              <a:rPr lang="en-US" sz="4000" b="1" u="none" strike="noStrike" dirty="0">
                <a:solidFill>
                  <a:schemeClr val="accent2"/>
                </a:solidFill>
                <a:effectLst/>
                <a:latin typeface="Roboto Slab" pitchFamily="2" charset="0"/>
                <a:ea typeface="Roboto Slab" pitchFamily="2" charset="0"/>
              </a:rPr>
              <a:t>They were arrested. The first judge was vociferous and wanted to charge them with inciting riot. </a:t>
            </a:r>
            <a:r>
              <a:rPr lang="en-US" u="none" strike="noStrike" dirty="0">
                <a:effectLst/>
                <a:latin typeface="Roboto Slab" pitchFamily="2" charset="0"/>
                <a:ea typeface="Roboto Slab" pitchFamily="2" charset="0"/>
              </a:rPr>
              <a:t>The second judge was calmer and offered to let them go if they would promise not to do it again. This they refused to do and were released on suspended sentence. They appealed the case. The names of these public servants are: Mrs. Helen Curtis, Mrs. Laura Jean </a:t>
            </a:r>
            <a:r>
              <a:rPr lang="en-US" u="none" strike="noStrike" dirty="0" err="1">
                <a:effectLst/>
                <a:latin typeface="Roboto Slab" pitchFamily="2" charset="0"/>
                <a:ea typeface="Roboto Slab" pitchFamily="2" charset="0"/>
              </a:rPr>
              <a:t>Rollock</a:t>
            </a:r>
            <a:r>
              <a:rPr lang="en-US" u="none" strike="noStrike" dirty="0">
                <a:effectLst/>
                <a:latin typeface="Roboto Slab" pitchFamily="2" charset="0"/>
                <a:ea typeface="Roboto Slab" pitchFamily="2" charset="0"/>
              </a:rPr>
              <a:t>, Miss Katherine Johnson, </a:t>
            </a:r>
            <a:r>
              <a:rPr lang="en-US" sz="4000" b="1" u="none" strike="noStrike" dirty="0">
                <a:solidFill>
                  <a:schemeClr val="accent2"/>
                </a:solidFill>
                <a:effectLst/>
                <a:latin typeface="Roboto Slab" pitchFamily="2" charset="0"/>
                <a:ea typeface="Roboto Slab" pitchFamily="2" charset="0"/>
              </a:rPr>
              <a:t>Edward F. Frazier </a:t>
            </a:r>
            <a:r>
              <a:rPr lang="en-US" u="none" strike="noStrike" dirty="0">
                <a:effectLst/>
                <a:latin typeface="Roboto Slab" pitchFamily="2" charset="0"/>
                <a:ea typeface="Roboto Slab" pitchFamily="2" charset="0"/>
              </a:rPr>
              <a:t>and Llewelyn </a:t>
            </a:r>
            <a:r>
              <a:rPr lang="en-US" u="none" strike="noStrike" dirty="0" err="1">
                <a:effectLst/>
                <a:latin typeface="Roboto Slab" pitchFamily="2" charset="0"/>
                <a:ea typeface="Roboto Slab" pitchFamily="2" charset="0"/>
              </a:rPr>
              <a:t>Rollock</a:t>
            </a:r>
            <a:r>
              <a:rPr lang="en-US" u="none" strike="noStrike" dirty="0">
                <a:effectLst/>
                <a:latin typeface="Roboto Slab" pitchFamily="2" charset="0"/>
                <a:ea typeface="Roboto Slab" pitchFamily="2" charset="0"/>
              </a:rPr>
              <a:t>.</a:t>
            </a:r>
            <a:endParaRPr lang="en-US" dirty="0">
              <a:latin typeface="Roboto Slab" pitchFamily="2" charset="0"/>
              <a:ea typeface="Roboto Slab" pitchFamily="2" charset="0"/>
            </a:endParaRPr>
          </a:p>
        </p:txBody>
      </p:sp>
    </p:spTree>
    <p:extLst>
      <p:ext uri="{BB962C8B-B14F-4D97-AF65-F5344CB8AC3E}">
        <p14:creationId xmlns:p14="http://schemas.microsoft.com/office/powerpoint/2010/main" val="34588997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Roboto" panose="02000000000000000000" pitchFamily="2" charset="0"/>
            </a:endParaRPr>
          </a:p>
        </p:txBody>
      </p:sp>
      <p:sp>
        <p:nvSpPr>
          <p:cNvPr id="2" name="Title 1">
            <a:extLst>
              <a:ext uri="{FF2B5EF4-FFF2-40B4-BE49-F238E27FC236}">
                <a16:creationId xmlns:a16="http://schemas.microsoft.com/office/drawing/2014/main" id="{AA396497-47D5-2D48-7CA0-67B76E2433F6}"/>
              </a:ext>
            </a:extLst>
          </p:cNvPr>
          <p:cNvSpPr>
            <a:spLocks noGrp="1"/>
          </p:cNvSpPr>
          <p:nvPr>
            <p:ph type="title"/>
          </p:nvPr>
        </p:nvSpPr>
        <p:spPr>
          <a:xfrm>
            <a:off x="1669666" y="3429000"/>
            <a:ext cx="8071706" cy="2387600"/>
          </a:xfrm>
        </p:spPr>
        <p:txBody>
          <a:bodyPr vert="horz" lIns="91440" tIns="45720" rIns="91440" bIns="45720" rtlCol="0" anchor="b">
            <a:normAutofit fontScale="90000"/>
          </a:bodyPr>
          <a:lstStyle/>
          <a:p>
            <a:r>
              <a:rPr lang="en-US" sz="7300" b="1" dirty="0">
                <a:solidFill>
                  <a:schemeClr val="bg1"/>
                </a:solidFill>
              </a:rPr>
              <a:t>Pragmatic Politics</a:t>
            </a:r>
            <a:br>
              <a:rPr lang="en-US" sz="6600" b="1" dirty="0">
                <a:solidFill>
                  <a:schemeClr val="bg1"/>
                </a:solidFill>
              </a:rPr>
            </a:br>
            <a:r>
              <a:rPr lang="en-US" sz="6600" b="1" dirty="0">
                <a:solidFill>
                  <a:schemeClr val="bg1"/>
                </a:solidFill>
              </a:rPr>
              <a:t>- </a:t>
            </a:r>
            <a:r>
              <a:rPr lang="en-US" sz="6600" dirty="0">
                <a:solidFill>
                  <a:schemeClr val="bg1"/>
                </a:solidFill>
              </a:rPr>
              <a:t>Strategic voting </a:t>
            </a:r>
            <a:br>
              <a:rPr lang="en-US" sz="6600" dirty="0">
                <a:solidFill>
                  <a:schemeClr val="bg1"/>
                </a:solidFill>
              </a:rPr>
            </a:br>
            <a:r>
              <a:rPr lang="en-US" sz="6600" dirty="0">
                <a:solidFill>
                  <a:schemeClr val="bg1"/>
                </a:solidFill>
              </a:rPr>
              <a:t>- Long time horizon</a:t>
            </a:r>
            <a:br>
              <a:rPr lang="en-US" sz="6600" dirty="0">
                <a:solidFill>
                  <a:schemeClr val="bg1"/>
                </a:solidFill>
              </a:rPr>
            </a:br>
            <a:r>
              <a:rPr lang="en-US" sz="6600" dirty="0">
                <a:solidFill>
                  <a:schemeClr val="bg1"/>
                </a:solidFill>
              </a:rPr>
              <a:t>- Reform over revolution</a:t>
            </a:r>
            <a:br>
              <a:rPr lang="en-US" sz="6600" dirty="0">
                <a:solidFill>
                  <a:schemeClr val="bg1"/>
                </a:solidFill>
              </a:rPr>
            </a:br>
            <a:r>
              <a:rPr lang="en-US" sz="6600" dirty="0">
                <a:solidFill>
                  <a:schemeClr val="bg1"/>
                </a:solidFill>
              </a:rPr>
              <a:t>- Country over group</a:t>
            </a:r>
            <a:br>
              <a:rPr lang="en-US" sz="6600" dirty="0">
                <a:solidFill>
                  <a:schemeClr val="bg1"/>
                </a:solidFill>
              </a:rPr>
            </a:br>
            <a:endParaRPr lang="en-US" sz="6600" kern="1200" dirty="0">
              <a:solidFill>
                <a:schemeClr val="bg1"/>
              </a:solidFill>
              <a:latin typeface="+mj-lt"/>
              <a:ea typeface="+mj-ea"/>
              <a:cs typeface="+mj-cs"/>
            </a:endParaRP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753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Radicals and the Negro (1925)</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098754" y="1926662"/>
            <a:ext cx="10014153" cy="4802187"/>
          </a:xfrm>
        </p:spPr>
        <p:txBody>
          <a:bodyPr>
            <a:normAutofit/>
          </a:bodyPr>
          <a:lstStyle/>
          <a:p>
            <a:pPr marL="0" indent="0">
              <a:buNone/>
            </a:pPr>
            <a:r>
              <a:rPr lang="en-US" sz="3400" u="none" strike="noStrike" dirty="0">
                <a:effectLst/>
                <a:latin typeface="Roboto Slab" pitchFamily="2" charset="0"/>
                <a:ea typeface="Roboto Slab" pitchFamily="2" charset="0"/>
              </a:rPr>
              <a:t>It is not always easy to say just how these various needs and disabilities can be met, but most of them call for:</a:t>
            </a:r>
          </a:p>
          <a:p>
            <a:r>
              <a:rPr lang="en-US" sz="3400" u="none" strike="noStrike" dirty="0">
                <a:effectLst/>
                <a:latin typeface="Roboto Slab" pitchFamily="2" charset="0"/>
                <a:ea typeface="Roboto Slab" pitchFamily="2" charset="0"/>
              </a:rPr>
              <a:t>Investigation</a:t>
            </a:r>
          </a:p>
          <a:p>
            <a:r>
              <a:rPr lang="en-US" sz="3400" u="none" strike="noStrike" dirty="0">
                <a:effectLst/>
                <a:latin typeface="Roboto Slab" pitchFamily="2" charset="0"/>
                <a:ea typeface="Roboto Slab" pitchFamily="2" charset="0"/>
              </a:rPr>
              <a:t>Publicity and agitation</a:t>
            </a:r>
          </a:p>
          <a:p>
            <a:r>
              <a:rPr lang="en-US" sz="4000" b="1" u="none" strike="noStrike" dirty="0">
                <a:solidFill>
                  <a:schemeClr val="accent2"/>
                </a:solidFill>
                <a:effectLst/>
                <a:latin typeface="Roboto Slab" pitchFamily="2" charset="0"/>
                <a:ea typeface="Roboto Slab" pitchFamily="2" charset="0"/>
              </a:rPr>
              <a:t>An appeal to the courts and the legislatures</a:t>
            </a:r>
          </a:p>
        </p:txBody>
      </p:sp>
    </p:spTree>
    <p:extLst>
      <p:ext uri="{BB962C8B-B14F-4D97-AF65-F5344CB8AC3E}">
        <p14:creationId xmlns:p14="http://schemas.microsoft.com/office/powerpoint/2010/main" val="17581583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The N.A.A.C.P. and Parties (1924)</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098754" y="1926662"/>
            <a:ext cx="10014153" cy="4802187"/>
          </a:xfrm>
        </p:spPr>
        <p:txBody>
          <a:bodyPr>
            <a:normAutofit/>
          </a:bodyPr>
          <a:lstStyle/>
          <a:p>
            <a:pPr marL="0" indent="0">
              <a:buNone/>
            </a:pPr>
            <a:r>
              <a:rPr lang="en-US" sz="3400" u="none" strike="noStrike" dirty="0">
                <a:effectLst/>
                <a:latin typeface="Roboto Slab" pitchFamily="2" charset="0"/>
                <a:ea typeface="Roboto Slab" pitchFamily="2" charset="0"/>
              </a:rPr>
              <a:t>What we need in this campaign is </a:t>
            </a:r>
            <a:r>
              <a:rPr lang="en-US" sz="4000" b="1" u="none" strike="noStrike" dirty="0">
                <a:solidFill>
                  <a:schemeClr val="accent2"/>
                </a:solidFill>
                <a:effectLst/>
                <a:latin typeface="Roboto Slab" pitchFamily="2" charset="0"/>
                <a:ea typeface="Roboto Slab" pitchFamily="2" charset="0"/>
              </a:rPr>
              <a:t>non-partisan centers of discussion and information</a:t>
            </a:r>
            <a:r>
              <a:rPr lang="en-US" sz="4000" u="none" strike="noStrike" dirty="0">
                <a:solidFill>
                  <a:schemeClr val="accent2"/>
                </a:solidFill>
                <a:effectLst/>
                <a:latin typeface="Roboto Slab" pitchFamily="2" charset="0"/>
                <a:ea typeface="Roboto Slab" pitchFamily="2" charset="0"/>
              </a:rPr>
              <a:t>; </a:t>
            </a:r>
            <a:r>
              <a:rPr lang="en-US" sz="4000" b="1" u="none" strike="noStrike" dirty="0">
                <a:solidFill>
                  <a:schemeClr val="accent2"/>
                </a:solidFill>
                <a:effectLst/>
                <a:latin typeface="Roboto Slab" pitchFamily="2" charset="0"/>
                <a:ea typeface="Roboto Slab" pitchFamily="2" charset="0"/>
              </a:rPr>
              <a:t>debate</a:t>
            </a:r>
            <a:r>
              <a:rPr lang="en-US" sz="4000" u="none" strike="noStrike" dirty="0">
                <a:solidFill>
                  <a:schemeClr val="accent2"/>
                </a:solidFill>
                <a:effectLst/>
                <a:latin typeface="Roboto Slab" pitchFamily="2" charset="0"/>
                <a:ea typeface="Roboto Slab" pitchFamily="2" charset="0"/>
              </a:rPr>
              <a:t>, </a:t>
            </a:r>
            <a:r>
              <a:rPr lang="en-US" sz="4000" b="1" u="none" strike="noStrike" dirty="0">
                <a:solidFill>
                  <a:schemeClr val="accent2"/>
                </a:solidFill>
                <a:effectLst/>
                <a:latin typeface="Roboto Slab" pitchFamily="2" charset="0"/>
                <a:ea typeface="Roboto Slab" pitchFamily="2" charset="0"/>
              </a:rPr>
              <a:t>facts</a:t>
            </a:r>
            <a:r>
              <a:rPr lang="en-US" sz="4000" u="none" strike="noStrike" dirty="0">
                <a:solidFill>
                  <a:schemeClr val="accent2"/>
                </a:solidFill>
                <a:effectLst/>
                <a:latin typeface="Roboto Slab" pitchFamily="2" charset="0"/>
                <a:ea typeface="Roboto Slab" pitchFamily="2" charset="0"/>
              </a:rPr>
              <a:t>, </a:t>
            </a:r>
            <a:r>
              <a:rPr lang="en-US" sz="4000" b="1" u="none" strike="noStrike" dirty="0">
                <a:solidFill>
                  <a:schemeClr val="accent2"/>
                </a:solidFill>
                <a:effectLst/>
                <a:latin typeface="Roboto Slab" pitchFamily="2" charset="0"/>
                <a:ea typeface="Roboto Slab" pitchFamily="2" charset="0"/>
              </a:rPr>
              <a:t>statements</a:t>
            </a:r>
            <a:r>
              <a:rPr lang="en-US" sz="3400" u="none" strike="noStrike" dirty="0">
                <a:solidFill>
                  <a:schemeClr val="accent2"/>
                </a:solidFill>
                <a:effectLst/>
                <a:latin typeface="Roboto Slab" pitchFamily="2" charset="0"/>
                <a:ea typeface="Roboto Slab" pitchFamily="2" charset="0"/>
              </a:rPr>
              <a:t> </a:t>
            </a:r>
            <a:r>
              <a:rPr lang="en-US" sz="3400" u="none" strike="noStrike" dirty="0">
                <a:effectLst/>
                <a:latin typeface="Roboto Slab" pitchFamily="2" charset="0"/>
                <a:ea typeface="Roboto Slab" pitchFamily="2" charset="0"/>
              </a:rPr>
              <a:t>and re-statements of the high function of the voter and the deep eternal significance of Democracy.</a:t>
            </a:r>
          </a:p>
        </p:txBody>
      </p:sp>
    </p:spTree>
    <p:extLst>
      <p:ext uri="{BB962C8B-B14F-4D97-AF65-F5344CB8AC3E}">
        <p14:creationId xmlns:p14="http://schemas.microsoft.com/office/powerpoint/2010/main" val="1765467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C3DC-8CEF-B222-977B-7642E32F6E54}"/>
              </a:ext>
            </a:extLst>
          </p:cNvPr>
          <p:cNvSpPr>
            <a:spLocks noGrp="1"/>
          </p:cNvSpPr>
          <p:nvPr>
            <p:ph type="title"/>
          </p:nvPr>
        </p:nvSpPr>
        <p:spPr/>
        <p:txBody>
          <a:bodyPr/>
          <a:lstStyle/>
          <a:p>
            <a:r>
              <a:rPr lang="en-US" b="1" cap="small" dirty="0">
                <a:latin typeface="Roboto" panose="02000000000000000000" pitchFamily="2" charset="0"/>
                <a:ea typeface="Roboto" panose="02000000000000000000" pitchFamily="2" charset="0"/>
              </a:rPr>
              <a:t>The Crisis</a:t>
            </a:r>
            <a:r>
              <a:rPr lang="en-US" b="1" dirty="0">
                <a:latin typeface="Roboto" panose="02000000000000000000" pitchFamily="2" charset="0"/>
                <a:ea typeface="Roboto" panose="02000000000000000000" pitchFamily="2" charset="0"/>
              </a:rPr>
              <a:t>/Du Bois Endorsements</a:t>
            </a:r>
          </a:p>
        </p:txBody>
      </p:sp>
      <p:sp>
        <p:nvSpPr>
          <p:cNvPr id="3" name="Content Placeholder 2">
            <a:extLst>
              <a:ext uri="{FF2B5EF4-FFF2-40B4-BE49-F238E27FC236}">
                <a16:creationId xmlns:a16="http://schemas.microsoft.com/office/drawing/2014/main" id="{81766D2C-CD2B-22D0-B9BA-A9C0D3C716FC}"/>
              </a:ext>
            </a:extLst>
          </p:cNvPr>
          <p:cNvSpPr>
            <a:spLocks noGrp="1"/>
          </p:cNvSpPr>
          <p:nvPr>
            <p:ph idx="1"/>
          </p:nvPr>
        </p:nvSpPr>
        <p:spPr/>
        <p:txBody>
          <a:bodyPr>
            <a:normAutofit/>
          </a:bodyPr>
          <a:lstStyle/>
          <a:p>
            <a:r>
              <a:rPr lang="en-US" sz="3400" dirty="0">
                <a:latin typeface="Roboto Slab" pitchFamily="2" charset="0"/>
                <a:ea typeface="Roboto Slab" pitchFamily="2" charset="0"/>
              </a:rPr>
              <a:t>1912 – Wilson (Democrat)</a:t>
            </a:r>
          </a:p>
          <a:p>
            <a:r>
              <a:rPr lang="en-US" sz="3400" dirty="0">
                <a:latin typeface="Roboto Slab" pitchFamily="2" charset="0"/>
                <a:ea typeface="Roboto Slab" pitchFamily="2" charset="0"/>
              </a:rPr>
              <a:t>1916 – Hughes (Republican)</a:t>
            </a:r>
          </a:p>
          <a:p>
            <a:r>
              <a:rPr lang="en-US" sz="3400" dirty="0">
                <a:latin typeface="Roboto Slab" pitchFamily="2" charset="0"/>
                <a:ea typeface="Roboto Slab" pitchFamily="2" charset="0"/>
              </a:rPr>
              <a:t>1920 – Harding (Republican)</a:t>
            </a:r>
          </a:p>
          <a:p>
            <a:r>
              <a:rPr lang="en-US" sz="3400" dirty="0">
                <a:latin typeface="Roboto Slab" pitchFamily="2" charset="0"/>
                <a:ea typeface="Roboto Slab" pitchFamily="2" charset="0"/>
              </a:rPr>
              <a:t>1924 – La Follette (Progressive Party)</a:t>
            </a:r>
          </a:p>
          <a:p>
            <a:r>
              <a:rPr lang="en-US" sz="3400" dirty="0">
                <a:latin typeface="Roboto Slab" pitchFamily="2" charset="0"/>
                <a:ea typeface="Roboto Slab" pitchFamily="2" charset="0"/>
              </a:rPr>
              <a:t>1928 – Thomas (Socialist)</a:t>
            </a:r>
          </a:p>
          <a:p>
            <a:r>
              <a:rPr lang="en-US" sz="3400" dirty="0">
                <a:latin typeface="Roboto Slab" pitchFamily="2" charset="0"/>
                <a:ea typeface="Roboto Slab" pitchFamily="2" charset="0"/>
              </a:rPr>
              <a:t>1932 – Roosevelt (Democrat)</a:t>
            </a:r>
          </a:p>
        </p:txBody>
      </p:sp>
    </p:spTree>
    <p:extLst>
      <p:ext uri="{BB962C8B-B14F-4D97-AF65-F5344CB8AC3E}">
        <p14:creationId xmlns:p14="http://schemas.microsoft.com/office/powerpoint/2010/main" val="20013626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The Strategy of the Negro Voter (1933)</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288535" y="1690688"/>
            <a:ext cx="10014153" cy="4802187"/>
          </a:xfrm>
        </p:spPr>
        <p:txBody>
          <a:bodyPr>
            <a:noAutofit/>
          </a:bodyPr>
          <a:lstStyle/>
          <a:p>
            <a:pPr marL="0" indent="0">
              <a:buNone/>
            </a:pPr>
            <a:r>
              <a:rPr lang="en-US" sz="3400" dirty="0">
                <a:latin typeface="Roboto Slab" pitchFamily="2" charset="0"/>
                <a:ea typeface="Roboto Slab" pitchFamily="2" charset="0"/>
              </a:rPr>
              <a:t>H</a:t>
            </a:r>
            <a:r>
              <a:rPr lang="en-US" sz="3400" u="none" strike="noStrike" dirty="0">
                <a:effectLst/>
                <a:latin typeface="Roboto Slab" pitchFamily="2" charset="0"/>
                <a:ea typeface="Roboto Slab" pitchFamily="2" charset="0"/>
              </a:rPr>
              <a:t>ow is a Negro to vote? Manifestly, his voting program has got to be purely opportunist….</a:t>
            </a:r>
          </a:p>
          <a:p>
            <a:pPr marL="0" indent="0">
              <a:buNone/>
            </a:pPr>
            <a:r>
              <a:rPr lang="en-US" sz="3400" u="none" strike="noStrike" dirty="0">
                <a:effectLst/>
                <a:latin typeface="Roboto Slab" pitchFamily="2" charset="0"/>
                <a:ea typeface="Roboto Slab" pitchFamily="2" charset="0"/>
              </a:rPr>
              <a:t>It </a:t>
            </a:r>
            <a:r>
              <a:rPr lang="en-US" sz="4000" b="1" u="none" strike="noStrike" dirty="0">
                <a:solidFill>
                  <a:schemeClr val="accent2"/>
                </a:solidFill>
                <a:effectLst/>
                <a:latin typeface="Roboto Slab" pitchFamily="2" charset="0"/>
                <a:ea typeface="Roboto Slab" pitchFamily="2" charset="0"/>
              </a:rPr>
              <a:t>makes no difference how much the Communist Party may promise the Negro</a:t>
            </a:r>
            <a:r>
              <a:rPr lang="en-US" sz="3400" u="none" strike="noStrike" dirty="0">
                <a:effectLst/>
                <a:latin typeface="Roboto Slab" pitchFamily="2" charset="0"/>
                <a:ea typeface="Roboto Slab" pitchFamily="2" charset="0"/>
              </a:rPr>
              <a:t>, so long as the white people of the country refuse support</a:t>
            </a:r>
            <a:r>
              <a:rPr lang="en-US" sz="4000" u="none" strike="noStrike" dirty="0">
                <a:solidFill>
                  <a:schemeClr val="accent2"/>
                </a:solidFill>
                <a:effectLst/>
                <a:latin typeface="Roboto Slab" pitchFamily="2" charset="0"/>
                <a:ea typeface="Roboto Slab" pitchFamily="2" charset="0"/>
              </a:rPr>
              <a:t>, </a:t>
            </a:r>
            <a:r>
              <a:rPr lang="en-US" sz="4000" b="1" u="none" strike="noStrike" dirty="0">
                <a:solidFill>
                  <a:schemeClr val="accent2"/>
                </a:solidFill>
                <a:effectLst/>
                <a:latin typeface="Roboto Slab" pitchFamily="2" charset="0"/>
                <a:ea typeface="Roboto Slab" pitchFamily="2" charset="0"/>
              </a:rPr>
              <a:t>it is idiotic for the colored people to throw their votes away.</a:t>
            </a:r>
          </a:p>
        </p:txBody>
      </p:sp>
    </p:spTree>
    <p:extLst>
      <p:ext uri="{BB962C8B-B14F-4D97-AF65-F5344CB8AC3E}">
        <p14:creationId xmlns:p14="http://schemas.microsoft.com/office/powerpoint/2010/main" val="15741251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err="1">
                <a:solidFill>
                  <a:srgbClr val="000000"/>
                </a:solidFill>
                <a:effectLst/>
                <a:latin typeface="Roboto" panose="02000000000000000000" pitchFamily="2" charset="0"/>
                <a:ea typeface="Roboto" panose="02000000000000000000" pitchFamily="2" charset="0"/>
              </a:rPr>
              <a:t>DePriest</a:t>
            </a:r>
            <a:r>
              <a:rPr lang="en-US" b="1" u="none" strike="noStrike" dirty="0">
                <a:solidFill>
                  <a:srgbClr val="000000"/>
                </a:solidFill>
                <a:effectLst/>
                <a:latin typeface="Roboto" panose="02000000000000000000" pitchFamily="2" charset="0"/>
                <a:ea typeface="Roboto" panose="02000000000000000000" pitchFamily="2" charset="0"/>
              </a:rPr>
              <a:t> (1929)</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288535" y="1690688"/>
            <a:ext cx="10014153" cy="4802187"/>
          </a:xfrm>
        </p:spPr>
        <p:txBody>
          <a:bodyPr>
            <a:noAutofit/>
          </a:bodyPr>
          <a:lstStyle/>
          <a:p>
            <a:pPr marL="0" indent="0">
              <a:buNone/>
            </a:pPr>
            <a:r>
              <a:rPr lang="en-US" sz="3400" dirty="0">
                <a:latin typeface="Roboto Slab" pitchFamily="2" charset="0"/>
                <a:ea typeface="Roboto Slab" pitchFamily="2" charset="0"/>
              </a:rPr>
              <a:t>In other words, the only organized interests in the United States who could be induced to send a colored man to Congress or any man who stands [civil rights], are the same interests which are allied with the rule of wealth and crime.</a:t>
            </a:r>
            <a:endParaRPr lang="en-US" sz="4000" b="1" u="none" strike="noStrike" dirty="0">
              <a:solidFill>
                <a:schemeClr val="accent2"/>
              </a:solidFill>
              <a:effectLst/>
              <a:latin typeface="Roboto Slab" pitchFamily="2" charset="0"/>
              <a:ea typeface="Roboto Slab" pitchFamily="2" charset="0"/>
            </a:endParaRPr>
          </a:p>
        </p:txBody>
      </p:sp>
    </p:spTree>
    <p:extLst>
      <p:ext uri="{BB962C8B-B14F-4D97-AF65-F5344CB8AC3E}">
        <p14:creationId xmlns:p14="http://schemas.microsoft.com/office/powerpoint/2010/main" val="30461012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45C8-0828-0DA9-5DAE-1ADC8BEB4F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643546-61F3-F5CE-2F52-EEF072BB5B2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617116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B6EFB-9B3B-DBF9-2261-51F0BDA80F89}"/>
              </a:ext>
            </a:extLst>
          </p:cNvPr>
          <p:cNvSpPr>
            <a:spLocks noGrp="1"/>
          </p:cNvSpPr>
          <p:nvPr>
            <p:ph type="title"/>
          </p:nvPr>
        </p:nvSpPr>
        <p:spPr/>
        <p:txBody>
          <a:bodyPr/>
          <a:lstStyle/>
          <a:p>
            <a:r>
              <a:rPr lang="en-US" b="1" i="0" u="none" strike="noStrike" dirty="0">
                <a:solidFill>
                  <a:srgbClr val="000000"/>
                </a:solidFill>
                <a:effectLst/>
                <a:latin typeface="Roboto" panose="02000000000000000000" pitchFamily="2" charset="0"/>
                <a:ea typeface="Roboto" panose="02000000000000000000" pitchFamily="2" charset="0"/>
              </a:rPr>
              <a:t>The Negro and Communism (1931)</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0688907C-748D-4B20-7D09-0D82F7427850}"/>
              </a:ext>
            </a:extLst>
          </p:cNvPr>
          <p:cNvSpPr>
            <a:spLocks noGrp="1"/>
          </p:cNvSpPr>
          <p:nvPr>
            <p:ph idx="1"/>
          </p:nvPr>
        </p:nvSpPr>
        <p:spPr/>
        <p:txBody>
          <a:bodyPr>
            <a:normAutofit/>
          </a:bodyPr>
          <a:lstStyle/>
          <a:p>
            <a:pPr marL="0" indent="0">
              <a:buNone/>
            </a:pPr>
            <a:r>
              <a:rPr lang="en-US" sz="4000" b="1" i="0" u="none" strike="noStrike" dirty="0">
                <a:solidFill>
                  <a:schemeClr val="accent2"/>
                </a:solidFill>
                <a:effectLst/>
                <a:latin typeface="Roboto Slab" pitchFamily="2" charset="0"/>
                <a:ea typeface="Roboto Slab" pitchFamily="2" charset="0"/>
              </a:rPr>
              <a:t>Negroes know perfectly well that whenever they try to lead revolution in America, the nation will unite as one fist to crush them and them alone. </a:t>
            </a:r>
            <a:r>
              <a:rPr lang="en-US" sz="3400" b="0" i="0" u="none" strike="noStrike" dirty="0">
                <a:solidFill>
                  <a:srgbClr val="333333"/>
                </a:solidFill>
                <a:effectLst/>
                <a:latin typeface="Roboto Slab" pitchFamily="2" charset="0"/>
                <a:ea typeface="Roboto Slab" pitchFamily="2" charset="0"/>
              </a:rPr>
              <a:t>There is no conceivable idea that seems to the present overwhelming majority of Americans higher than keeping Negroes “in their place.”</a:t>
            </a:r>
          </a:p>
        </p:txBody>
      </p:sp>
    </p:spTree>
    <p:extLst>
      <p:ext uri="{BB962C8B-B14F-4D97-AF65-F5344CB8AC3E}">
        <p14:creationId xmlns:p14="http://schemas.microsoft.com/office/powerpoint/2010/main" val="545707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184687-DA26-CB9B-C82F-59D4109CB248}"/>
              </a:ext>
            </a:extLst>
          </p:cNvPr>
          <p:cNvSpPr>
            <a:spLocks noGrp="1"/>
          </p:cNvSpPr>
          <p:nvPr>
            <p:ph type="title"/>
          </p:nvPr>
        </p:nvSpPr>
        <p:spPr>
          <a:xfrm>
            <a:off x="7603160" y="162978"/>
            <a:ext cx="4087306" cy="2889114"/>
          </a:xfrm>
        </p:spPr>
        <p:txBody>
          <a:bodyPr vert="horz" lIns="91440" tIns="45720" rIns="91440" bIns="45720" rtlCol="0" anchor="b">
            <a:normAutofit/>
          </a:bodyPr>
          <a:lstStyle/>
          <a:p>
            <a:r>
              <a:rPr lang="en-US" sz="5400" b="1" cap="small" dirty="0">
                <a:latin typeface="Roboto Slab" pitchFamily="2" charset="0"/>
                <a:ea typeface="Roboto Slab" pitchFamily="2" charset="0"/>
              </a:rPr>
              <a:t>The Crisis </a:t>
            </a:r>
            <a:br>
              <a:rPr lang="en-US" sz="5400" b="1" cap="small" dirty="0"/>
            </a:br>
            <a:r>
              <a:rPr lang="en-US" sz="5400" dirty="0">
                <a:latin typeface="Roboto" panose="02000000000000000000" pitchFamily="2" charset="0"/>
                <a:ea typeface="Roboto" panose="02000000000000000000" pitchFamily="2" charset="0"/>
              </a:rPr>
              <a:t>1910-1934</a:t>
            </a:r>
          </a:p>
        </p:txBody>
      </p:sp>
      <p:sp>
        <p:nvSpPr>
          <p:cNvPr id="2055" name="Freeform: Shape 205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Roboto" panose="02000000000000000000" pitchFamily="2" charset="0"/>
            </a:endParaRPr>
          </a:p>
        </p:txBody>
      </p:sp>
      <p:pic>
        <p:nvPicPr>
          <p:cNvPr id="2050" name="Picture 2" descr="Index">
            <a:extLst>
              <a:ext uri="{FF2B5EF4-FFF2-40B4-BE49-F238E27FC236}">
                <a16:creationId xmlns:a16="http://schemas.microsoft.com/office/drawing/2014/main" id="{E2BD1E99-9D2C-DA13-B318-D56EBC2D67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24" r="-1" b="16823"/>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4">
            <a:extLst>
              <a:ext uri="{FF2B5EF4-FFF2-40B4-BE49-F238E27FC236}">
                <a16:creationId xmlns:a16="http://schemas.microsoft.com/office/drawing/2014/main" id="{DFD753FF-FFE9-A905-30F4-6D9B4B9CFDB7}"/>
              </a:ext>
            </a:extLst>
          </p:cNvPr>
          <p:cNvSpPr txBox="1">
            <a:spLocks/>
          </p:cNvSpPr>
          <p:nvPr/>
        </p:nvSpPr>
        <p:spPr>
          <a:xfrm>
            <a:off x="7188052" y="4842932"/>
            <a:ext cx="4087306" cy="1058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Roboto" panose="02000000000000000000" pitchFamily="2" charset="0"/>
                <a:ea typeface="Roboto" panose="02000000000000000000" pitchFamily="2" charset="0"/>
              </a:rPr>
              <a:t>Ages </a:t>
            </a:r>
            <a:r>
              <a:rPr lang="en-US" sz="5400" cap="small" dirty="0">
                <a:latin typeface="Roboto" panose="02000000000000000000" pitchFamily="2" charset="0"/>
                <a:ea typeface="Roboto" panose="02000000000000000000" pitchFamily="2" charset="0"/>
              </a:rPr>
              <a:t>42-65</a:t>
            </a:r>
            <a:endParaRPr lang="en-US" sz="5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25228679"/>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835C17-1658-BDF9-FF44-7B2EFEFDF475}"/>
              </a:ext>
            </a:extLst>
          </p:cNvPr>
          <p:cNvSpPr/>
          <p:nvPr/>
        </p:nvSpPr>
        <p:spPr>
          <a:xfrm>
            <a:off x="838200" y="365125"/>
            <a:ext cx="10979727" cy="1325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Radicals (1919)</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878CFCC-AEA6-1818-174A-4CC9DFDB21FB}"/>
              </a:ext>
            </a:extLst>
          </p:cNvPr>
          <p:cNvSpPr>
            <a:spLocks noGrp="1"/>
          </p:cNvSpPr>
          <p:nvPr>
            <p:ph idx="1"/>
          </p:nvPr>
        </p:nvSpPr>
        <p:spPr>
          <a:xfrm>
            <a:off x="1782096" y="2141537"/>
            <a:ext cx="8627807" cy="4351338"/>
          </a:xfrm>
        </p:spPr>
        <p:txBody>
          <a:bodyPr>
            <a:normAutofit/>
          </a:bodyPr>
          <a:lstStyle/>
          <a:p>
            <a:pPr marL="0" indent="0">
              <a:buNone/>
            </a:pPr>
            <a:r>
              <a:rPr lang="en-US" sz="4000" u="none" strike="noStrike" cap="small" dirty="0">
                <a:solidFill>
                  <a:schemeClr val="accent2"/>
                </a:solidFill>
                <a:effectLst/>
                <a:latin typeface="Roboto Slab" pitchFamily="2" charset="0"/>
                <a:ea typeface="Roboto Slab" pitchFamily="2" charset="0"/>
              </a:rPr>
              <a:t>The Crisis </a:t>
            </a:r>
            <a:r>
              <a:rPr lang="en-US" sz="4000" u="none" strike="noStrike" dirty="0">
                <a:solidFill>
                  <a:schemeClr val="accent2"/>
                </a:solidFill>
                <a:effectLst/>
                <a:latin typeface="Roboto Slab" pitchFamily="2" charset="0"/>
                <a:ea typeface="Roboto Slab" pitchFamily="2" charset="0"/>
              </a:rPr>
              <a:t>does not believe in violence as a method of social reform—it does not believe in Revolution</a:t>
            </a:r>
          </a:p>
        </p:txBody>
      </p:sp>
    </p:spTree>
    <p:extLst>
      <p:ext uri="{BB962C8B-B14F-4D97-AF65-F5344CB8AC3E}">
        <p14:creationId xmlns:p14="http://schemas.microsoft.com/office/powerpoint/2010/main" val="25894231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835C17-1658-BDF9-FF44-7B2EFEFDF475}"/>
              </a:ext>
            </a:extLst>
          </p:cNvPr>
          <p:cNvSpPr/>
          <p:nvPr/>
        </p:nvSpPr>
        <p:spPr>
          <a:xfrm>
            <a:off x="838200" y="365125"/>
            <a:ext cx="10979727" cy="1325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Let us Reason Together (1919)</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878CFCC-AEA6-1818-174A-4CC9DFDB21FB}"/>
              </a:ext>
            </a:extLst>
          </p:cNvPr>
          <p:cNvSpPr>
            <a:spLocks noGrp="1"/>
          </p:cNvSpPr>
          <p:nvPr>
            <p:ph idx="1"/>
          </p:nvPr>
        </p:nvSpPr>
        <p:spPr>
          <a:xfrm>
            <a:off x="1782096" y="2141537"/>
            <a:ext cx="8627807" cy="4351338"/>
          </a:xfrm>
        </p:spPr>
        <p:txBody>
          <a:bodyPr>
            <a:normAutofit/>
          </a:bodyPr>
          <a:lstStyle/>
          <a:p>
            <a:pPr marL="0" indent="0">
              <a:buNone/>
            </a:pPr>
            <a:r>
              <a:rPr lang="en-US" sz="3400" u="none" strike="noStrike" dirty="0">
                <a:effectLst/>
                <a:latin typeface="Roboto Slab" pitchFamily="2" charset="0"/>
                <a:ea typeface="Roboto Slab" pitchFamily="2" charset="0"/>
              </a:rPr>
              <a:t>We must never let justifiable self-defense against individuals become blind and lawless offense against all white folk. </a:t>
            </a:r>
            <a:r>
              <a:rPr lang="en-US" sz="4000" b="1" u="none" strike="noStrike" dirty="0">
                <a:solidFill>
                  <a:schemeClr val="accent2"/>
                </a:solidFill>
                <a:effectLst/>
                <a:latin typeface="Roboto Slab" pitchFamily="2" charset="0"/>
                <a:ea typeface="Roboto Slab" pitchFamily="2" charset="0"/>
              </a:rPr>
              <a:t>We must not seek reform by violence. </a:t>
            </a:r>
          </a:p>
        </p:txBody>
      </p:sp>
    </p:spTree>
    <p:extLst>
      <p:ext uri="{BB962C8B-B14F-4D97-AF65-F5344CB8AC3E}">
        <p14:creationId xmlns:p14="http://schemas.microsoft.com/office/powerpoint/2010/main" val="3213173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dirty="0">
                <a:solidFill>
                  <a:srgbClr val="000000"/>
                </a:solidFill>
                <a:latin typeface="Roboto" panose="02000000000000000000" pitchFamily="2" charset="0"/>
                <a:ea typeface="Roboto" panose="02000000000000000000" pitchFamily="2" charset="0"/>
              </a:rPr>
              <a:t>Hubert Harrison - </a:t>
            </a:r>
            <a:r>
              <a:rPr lang="en-US" b="1" i="0" u="none" strike="noStrike" dirty="0">
                <a:solidFill>
                  <a:srgbClr val="000000"/>
                </a:solidFill>
                <a:effectLst/>
                <a:latin typeface="Roboto" panose="02000000000000000000" pitchFamily="2" charset="0"/>
                <a:ea typeface="Roboto" panose="02000000000000000000" pitchFamily="2" charset="0"/>
              </a:rPr>
              <a:t>A Cure for the Ku-Klux</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098754" y="1926662"/>
            <a:ext cx="10014153" cy="4802187"/>
          </a:xfrm>
        </p:spPr>
        <p:txBody>
          <a:bodyPr>
            <a:normAutofit fontScale="92500" lnSpcReduction="10000"/>
          </a:bodyPr>
          <a:lstStyle/>
          <a:p>
            <a:pPr marL="0" indent="0">
              <a:lnSpc>
                <a:spcPct val="125000"/>
              </a:lnSpc>
              <a:buNone/>
            </a:pPr>
            <a:r>
              <a:rPr lang="en-US" sz="3700" b="1" i="0" u="none" strike="noStrike" dirty="0">
                <a:solidFill>
                  <a:schemeClr val="accent2"/>
                </a:solidFill>
                <a:effectLst/>
                <a:latin typeface="Roboto Slab" pitchFamily="2" charset="0"/>
                <a:ea typeface="Roboto Slab" pitchFamily="2" charset="0"/>
              </a:rPr>
              <a:t>What will the N.A.A.C.P. do besides writing frantic letters? We fear that they can never rise above the level of appeals. </a:t>
            </a:r>
            <a:endParaRPr lang="en-US" dirty="0">
              <a:solidFill>
                <a:srgbClr val="000000"/>
              </a:solidFill>
              <a:latin typeface="Roboto Slab" pitchFamily="2" charset="0"/>
              <a:ea typeface="Roboto Slab" pitchFamily="2" charset="0"/>
            </a:endParaRPr>
          </a:p>
          <a:p>
            <a:pPr marL="0" indent="0">
              <a:lnSpc>
                <a:spcPct val="125000"/>
              </a:lnSpc>
              <a:buNone/>
            </a:pPr>
            <a:r>
              <a:rPr lang="en-US" dirty="0">
                <a:solidFill>
                  <a:srgbClr val="000000"/>
                </a:solidFill>
                <a:latin typeface="Roboto Slab" pitchFamily="2" charset="0"/>
                <a:ea typeface="Roboto Slab" pitchFamily="2" charset="0"/>
              </a:rPr>
              <a:t>S</a:t>
            </a:r>
            <a:r>
              <a:rPr lang="en-US" b="0" i="0" u="none" strike="noStrike" dirty="0">
                <a:solidFill>
                  <a:srgbClr val="000000"/>
                </a:solidFill>
                <a:effectLst/>
                <a:latin typeface="Roboto Slab" pitchFamily="2" charset="0"/>
                <a:ea typeface="Roboto Slab" pitchFamily="2" charset="0"/>
              </a:rPr>
              <a:t>uppose the common Negro in Tennessee decides to take a hand in the game? Suppose he lets it be known that for the life of every Negro soldier or civilian, two “crackers” will die? Suppose he lets them know that it will be as costly to kill Negroes as it would be to kill real people? Then indeed the Ku-Klux would be met upon its own ground. And why not?</a:t>
            </a:r>
            <a:endParaRPr lang="en-US" b="1" u="none" strike="noStrike" dirty="0">
              <a:solidFill>
                <a:srgbClr val="000000"/>
              </a:solidFill>
              <a:effectLst/>
              <a:latin typeface="Roboto Slab" pitchFamily="2" charset="0"/>
              <a:ea typeface="Roboto Slab" pitchFamily="2" charset="0"/>
            </a:endParaRPr>
          </a:p>
        </p:txBody>
      </p:sp>
    </p:spTree>
    <p:extLst>
      <p:ext uri="{BB962C8B-B14F-4D97-AF65-F5344CB8AC3E}">
        <p14:creationId xmlns:p14="http://schemas.microsoft.com/office/powerpoint/2010/main" val="3022915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u="none" strike="noStrike" dirty="0">
                <a:solidFill>
                  <a:srgbClr val="000000"/>
                </a:solidFill>
                <a:effectLst/>
                <a:latin typeface="Roboto" panose="02000000000000000000" pitchFamily="2" charset="0"/>
                <a:ea typeface="Roboto" panose="02000000000000000000" pitchFamily="2" charset="0"/>
              </a:rPr>
              <a:t>Close Ranks (1918)</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098754" y="1926662"/>
            <a:ext cx="10014153" cy="4802187"/>
          </a:xfrm>
        </p:spPr>
        <p:txBody>
          <a:bodyPr>
            <a:normAutofit/>
          </a:bodyPr>
          <a:lstStyle/>
          <a:p>
            <a:pPr marL="0" indent="0">
              <a:buNone/>
            </a:pPr>
            <a:r>
              <a:rPr lang="en-US" u="none" strike="noStrike" dirty="0">
                <a:effectLst/>
                <a:latin typeface="Roboto Slab" pitchFamily="2" charset="0"/>
                <a:ea typeface="Roboto Slab" pitchFamily="2" charset="0"/>
              </a:rPr>
              <a:t>This is the crisis of the world.</a:t>
            </a:r>
          </a:p>
          <a:p>
            <a:pPr marL="0" indent="0">
              <a:buNone/>
            </a:pPr>
            <a:endParaRPr lang="en-US" u="none" strike="noStrike" dirty="0">
              <a:effectLst/>
              <a:latin typeface="Roboto Slab" pitchFamily="2" charset="0"/>
              <a:ea typeface="Roboto Slab" pitchFamily="2" charset="0"/>
            </a:endParaRPr>
          </a:p>
          <a:p>
            <a:pPr marL="0" indent="0">
              <a:buNone/>
            </a:pPr>
            <a:r>
              <a:rPr lang="en-US" u="none" strike="noStrike" dirty="0">
                <a:effectLst/>
                <a:latin typeface="Roboto Slab" pitchFamily="2" charset="0"/>
                <a:ea typeface="Roboto Slab" pitchFamily="2" charset="0"/>
              </a:rPr>
              <a:t>We of the colored race have no ordinary interest in the outcome. That which the German power represents today spells death to the aspirations of Negroes and all darker races for equality, freedom and democracy. Let us not hesitate. </a:t>
            </a:r>
            <a:r>
              <a:rPr lang="en-US" b="1" u="none" strike="noStrike" dirty="0">
                <a:effectLst/>
                <a:latin typeface="Roboto Slab" pitchFamily="2" charset="0"/>
                <a:ea typeface="Roboto Slab" pitchFamily="2" charset="0"/>
              </a:rPr>
              <a:t>Let us, while this war lasts, forget our special grievances and close our ranks shoulder to shoulder with our own white fellow citizens and the allied nations that are fighting for democracy. </a:t>
            </a:r>
          </a:p>
        </p:txBody>
      </p:sp>
    </p:spTree>
    <p:extLst>
      <p:ext uri="{BB962C8B-B14F-4D97-AF65-F5344CB8AC3E}">
        <p14:creationId xmlns:p14="http://schemas.microsoft.com/office/powerpoint/2010/main" val="1947061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i="1" u="none" strike="noStrike" dirty="0">
                <a:solidFill>
                  <a:srgbClr val="000000"/>
                </a:solidFill>
                <a:effectLst/>
                <a:latin typeface="Roboto" panose="02000000000000000000" pitchFamily="2" charset="0"/>
                <a:ea typeface="Roboto" panose="02000000000000000000" pitchFamily="2" charset="0"/>
              </a:rPr>
              <a:t>New York Voice </a:t>
            </a:r>
            <a:r>
              <a:rPr lang="en-US" b="1" u="none" strike="noStrike" dirty="0">
                <a:solidFill>
                  <a:srgbClr val="000000"/>
                </a:solidFill>
                <a:effectLst/>
                <a:latin typeface="Roboto" panose="02000000000000000000" pitchFamily="2" charset="0"/>
                <a:ea typeface="Roboto" panose="02000000000000000000" pitchFamily="2" charset="0"/>
              </a:rPr>
              <a:t>(1918)</a:t>
            </a:r>
            <a:endParaRPr lang="en-US" b="1" dirty="0">
              <a:latin typeface="Roboto" panose="02000000000000000000" pitchFamily="2" charset="0"/>
              <a:ea typeface="Roboto" panose="02000000000000000000" pitchFamily="2" charset="0"/>
            </a:endParaRPr>
          </a:p>
        </p:txBody>
      </p:sp>
      <p:sp>
        <p:nvSpPr>
          <p:cNvPr id="7" name="Title 1">
            <a:extLst>
              <a:ext uri="{FF2B5EF4-FFF2-40B4-BE49-F238E27FC236}">
                <a16:creationId xmlns:a16="http://schemas.microsoft.com/office/drawing/2014/main" id="{E7C4FFBE-A669-A543-CD5A-B2B2485884CD}"/>
              </a:ext>
            </a:extLst>
          </p:cNvPr>
          <p:cNvSpPr txBox="1">
            <a:spLocks/>
          </p:cNvSpPr>
          <p:nvPr/>
        </p:nvSpPr>
        <p:spPr>
          <a:xfrm>
            <a:off x="776449" y="1211948"/>
            <a:ext cx="111792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0000"/>
                </a:solidFill>
                <a:latin typeface="Roboto Slab" pitchFamily="2" charset="0"/>
                <a:ea typeface="Roboto Slab" pitchFamily="2" charset="0"/>
              </a:rPr>
              <a:t>To the “</a:t>
            </a:r>
            <a:r>
              <a:rPr lang="en-US" b="1" dirty="0" err="1">
                <a:solidFill>
                  <a:srgbClr val="000000"/>
                </a:solidFill>
                <a:latin typeface="Roboto Slab" pitchFamily="2" charset="0"/>
                <a:ea typeface="Roboto Slab" pitchFamily="2" charset="0"/>
              </a:rPr>
              <a:t>Solds</a:t>
            </a:r>
            <a:r>
              <a:rPr lang="en-US" b="1" dirty="0">
                <a:solidFill>
                  <a:srgbClr val="000000"/>
                </a:solidFill>
                <a:latin typeface="Roboto Slab" pitchFamily="2" charset="0"/>
                <a:ea typeface="Roboto Slab" pitchFamily="2" charset="0"/>
              </a:rPr>
              <a:t>” of Black Folk</a:t>
            </a:r>
            <a:endParaRPr lang="en-US" b="1" dirty="0">
              <a:latin typeface="Roboto Slab" pitchFamily="2" charset="0"/>
              <a:ea typeface="Roboto Slab" pitchFamily="2" charset="0"/>
            </a:endParaRPr>
          </a:p>
        </p:txBody>
      </p:sp>
      <p:pic>
        <p:nvPicPr>
          <p:cNvPr id="3" name="Picture 2">
            <a:extLst>
              <a:ext uri="{FF2B5EF4-FFF2-40B4-BE49-F238E27FC236}">
                <a16:creationId xmlns:a16="http://schemas.microsoft.com/office/drawing/2014/main" id="{365D94A3-7349-68F1-BACB-1AAD5A1124C6}"/>
              </a:ext>
            </a:extLst>
          </p:cNvPr>
          <p:cNvPicPr>
            <a:picLocks noChangeAspect="1"/>
          </p:cNvPicPr>
          <p:nvPr/>
        </p:nvPicPr>
        <p:blipFill>
          <a:blip r:embed="rId3"/>
          <a:stretch>
            <a:fillRect/>
          </a:stretch>
        </p:blipFill>
        <p:spPr>
          <a:xfrm>
            <a:off x="2736721" y="3711575"/>
            <a:ext cx="6121400" cy="2781300"/>
          </a:xfrm>
          <a:prstGeom prst="rect">
            <a:avLst/>
          </a:prstGeom>
        </p:spPr>
      </p:pic>
      <p:sp>
        <p:nvSpPr>
          <p:cNvPr id="8" name="Title 1">
            <a:extLst>
              <a:ext uri="{FF2B5EF4-FFF2-40B4-BE49-F238E27FC236}">
                <a16:creationId xmlns:a16="http://schemas.microsoft.com/office/drawing/2014/main" id="{A2D2AEC7-E44A-1E39-8610-02FC511AE262}"/>
              </a:ext>
            </a:extLst>
          </p:cNvPr>
          <p:cNvSpPr txBox="1">
            <a:spLocks/>
          </p:cNvSpPr>
          <p:nvPr/>
        </p:nvSpPr>
        <p:spPr>
          <a:xfrm>
            <a:off x="516193" y="2473428"/>
            <a:ext cx="111792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a:solidFill>
                  <a:srgbClr val="000000"/>
                </a:solidFill>
                <a:latin typeface="Roboto" panose="02000000000000000000" pitchFamily="2" charset="0"/>
                <a:ea typeface="Roboto" panose="02000000000000000000" pitchFamily="2" charset="0"/>
              </a:rPr>
              <a:t>The Crusader </a:t>
            </a:r>
            <a:r>
              <a:rPr lang="en-US" b="1" dirty="0">
                <a:solidFill>
                  <a:srgbClr val="000000"/>
                </a:solidFill>
                <a:latin typeface="Roboto" panose="02000000000000000000" pitchFamily="2" charset="0"/>
                <a:ea typeface="Roboto" panose="02000000000000000000" pitchFamily="2" charset="0"/>
              </a:rPr>
              <a:t>(1918)</a:t>
            </a:r>
            <a:endParaRPr lang="en-US"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096098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5559-335F-1258-5669-12FDECCAEB64}"/>
              </a:ext>
            </a:extLst>
          </p:cNvPr>
          <p:cNvSpPr>
            <a:spLocks noGrp="1"/>
          </p:cNvSpPr>
          <p:nvPr>
            <p:ph type="title"/>
          </p:nvPr>
        </p:nvSpPr>
        <p:spPr>
          <a:xfrm>
            <a:off x="516193" y="365125"/>
            <a:ext cx="11179277" cy="1325563"/>
          </a:xfrm>
        </p:spPr>
        <p:txBody>
          <a:bodyPr>
            <a:normAutofit/>
          </a:bodyPr>
          <a:lstStyle/>
          <a:p>
            <a:pPr algn="ctr"/>
            <a:r>
              <a:rPr lang="en-US" b="1" dirty="0">
                <a:solidFill>
                  <a:srgbClr val="000000"/>
                </a:solidFill>
                <a:latin typeface="Roboto" panose="02000000000000000000" pitchFamily="2" charset="0"/>
                <a:ea typeface="Roboto" panose="02000000000000000000" pitchFamily="2" charset="0"/>
              </a:rPr>
              <a:t>Hubert Harrison - </a:t>
            </a:r>
            <a:r>
              <a:rPr lang="en-US" b="1" i="0" u="none" strike="noStrike" dirty="0">
                <a:solidFill>
                  <a:srgbClr val="000000"/>
                </a:solidFill>
                <a:effectLst/>
                <a:latin typeface="Roboto" panose="02000000000000000000" pitchFamily="2" charset="0"/>
                <a:ea typeface="Roboto" panose="02000000000000000000" pitchFamily="2" charset="0"/>
              </a:rPr>
              <a:t>The Descent of Du Bois</a:t>
            </a:r>
            <a:endParaRPr lang="en-US"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263C78A-04D2-20A0-251E-63155CC0C202}"/>
              </a:ext>
            </a:extLst>
          </p:cNvPr>
          <p:cNvSpPr>
            <a:spLocks noGrp="1"/>
          </p:cNvSpPr>
          <p:nvPr>
            <p:ph idx="1"/>
          </p:nvPr>
        </p:nvSpPr>
        <p:spPr>
          <a:xfrm>
            <a:off x="1098754" y="1926662"/>
            <a:ext cx="10014153" cy="4802187"/>
          </a:xfrm>
        </p:spPr>
        <p:txBody>
          <a:bodyPr>
            <a:normAutofit/>
          </a:bodyPr>
          <a:lstStyle/>
          <a:p>
            <a:pPr marL="0" indent="0">
              <a:lnSpc>
                <a:spcPct val="125000"/>
              </a:lnSpc>
              <a:buNone/>
            </a:pPr>
            <a:r>
              <a:rPr lang="en-US" sz="3400" i="0" u="none" strike="noStrike" dirty="0">
                <a:solidFill>
                  <a:srgbClr val="000000"/>
                </a:solidFill>
                <a:effectLst/>
                <a:latin typeface="Roboto Slab" pitchFamily="2" charset="0"/>
                <a:ea typeface="Roboto Slab" pitchFamily="2" charset="0"/>
              </a:rPr>
              <a:t>Du Bois is regarded much in the same way as a knight in the middle ages who had had his armor stripped from him, his arms reversed and his spurs hacked off. </a:t>
            </a:r>
            <a:r>
              <a:rPr lang="en-US" sz="4000" b="1" i="0" u="none" strike="noStrike" dirty="0">
                <a:solidFill>
                  <a:schemeClr val="accent2"/>
                </a:solidFill>
                <a:effectLst/>
                <a:latin typeface="Roboto Slab" pitchFamily="2" charset="0"/>
                <a:ea typeface="Roboto Slab" pitchFamily="2" charset="0"/>
              </a:rPr>
              <a:t>This ruins him as an influential person among Negroes</a:t>
            </a:r>
          </a:p>
        </p:txBody>
      </p:sp>
    </p:spTree>
    <p:extLst>
      <p:ext uri="{BB962C8B-B14F-4D97-AF65-F5344CB8AC3E}">
        <p14:creationId xmlns:p14="http://schemas.microsoft.com/office/powerpoint/2010/main" val="3886499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Roboto" panose="02000000000000000000" pitchFamily="2" charset="0"/>
            </a:endParaRPr>
          </a:p>
        </p:txBody>
      </p:sp>
      <p:sp>
        <p:nvSpPr>
          <p:cNvPr id="2" name="Title 1">
            <a:extLst>
              <a:ext uri="{FF2B5EF4-FFF2-40B4-BE49-F238E27FC236}">
                <a16:creationId xmlns:a16="http://schemas.microsoft.com/office/drawing/2014/main" id="{C01EAC93-553B-6ACE-AA28-69E17F376033}"/>
              </a:ext>
            </a:extLst>
          </p:cNvPr>
          <p:cNvSpPr>
            <a:spLocks noGrp="1"/>
          </p:cNvSpPr>
          <p:nvPr>
            <p:ph type="title"/>
          </p:nvPr>
        </p:nvSpPr>
        <p:spPr>
          <a:xfrm>
            <a:off x="1932903" y="949325"/>
            <a:ext cx="8071706" cy="2387600"/>
          </a:xfrm>
        </p:spPr>
        <p:txBody>
          <a:bodyPr vert="horz" lIns="91440" tIns="45720" rIns="91440" bIns="45720" rtlCol="0" anchor="b">
            <a:normAutofit/>
          </a:bodyPr>
          <a:lstStyle/>
          <a:p>
            <a:r>
              <a:rPr lang="en-US" sz="6600" kern="1200" dirty="0">
                <a:solidFill>
                  <a:schemeClr val="bg1"/>
                </a:solidFill>
                <a:latin typeface="Roboto" panose="02000000000000000000" pitchFamily="2" charset="0"/>
                <a:ea typeface="Roboto" panose="02000000000000000000" pitchFamily="2" charset="0"/>
              </a:rPr>
              <a:t>Big Finish</a:t>
            </a: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444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7410-159D-15D1-206A-B843CCD1F673}"/>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Circulation</a:t>
            </a:r>
          </a:p>
        </p:txBody>
      </p:sp>
      <p:pic>
        <p:nvPicPr>
          <p:cNvPr id="4" name="Picture 3">
            <a:extLst>
              <a:ext uri="{FF2B5EF4-FFF2-40B4-BE49-F238E27FC236}">
                <a16:creationId xmlns:a16="http://schemas.microsoft.com/office/drawing/2014/main" id="{74D78F9D-6DD4-36E0-9267-0707A3091E06}"/>
              </a:ext>
            </a:extLst>
          </p:cNvPr>
          <p:cNvPicPr>
            <a:picLocks noChangeAspect="1"/>
          </p:cNvPicPr>
          <p:nvPr/>
        </p:nvPicPr>
        <p:blipFill>
          <a:blip r:embed="rId3"/>
          <a:stretch>
            <a:fillRect/>
          </a:stretch>
        </p:blipFill>
        <p:spPr>
          <a:xfrm>
            <a:off x="1805762" y="1465912"/>
            <a:ext cx="8044819" cy="5203156"/>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EA11334B-B15B-1047-41D7-E0C7A7615F33}"/>
                  </a:ext>
                </a:extLst>
              </p14:cNvPr>
              <p14:cNvContentPartPr/>
              <p14:nvPr/>
            </p14:nvContentPartPr>
            <p14:xfrm>
              <a:off x="2658617" y="1480387"/>
              <a:ext cx="2872440" cy="4350960"/>
            </p14:xfrm>
          </p:contentPart>
        </mc:Choice>
        <mc:Fallback xmlns="">
          <p:pic>
            <p:nvPicPr>
              <p:cNvPr id="6" name="Ink 5">
                <a:extLst>
                  <a:ext uri="{FF2B5EF4-FFF2-40B4-BE49-F238E27FC236}">
                    <a16:creationId xmlns:a16="http://schemas.microsoft.com/office/drawing/2014/main" id="{EA11334B-B15B-1047-41D7-E0C7A7615F33}"/>
                  </a:ext>
                </a:extLst>
              </p:cNvPr>
              <p:cNvPicPr/>
              <p:nvPr/>
            </p:nvPicPr>
            <p:blipFill>
              <a:blip r:embed="rId5"/>
              <a:stretch>
                <a:fillRect/>
              </a:stretch>
            </p:blipFill>
            <p:spPr>
              <a:xfrm>
                <a:off x="2622617" y="1444387"/>
                <a:ext cx="2944080" cy="442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78A8FBC6-2648-BA07-321A-F83D20C876BC}"/>
                  </a:ext>
                </a:extLst>
              </p14:cNvPr>
              <p14:cNvContentPartPr/>
              <p14:nvPr/>
            </p14:nvContentPartPr>
            <p14:xfrm>
              <a:off x="5607737" y="1541587"/>
              <a:ext cx="3018600" cy="3945600"/>
            </p14:xfrm>
          </p:contentPart>
        </mc:Choice>
        <mc:Fallback xmlns="">
          <p:pic>
            <p:nvPicPr>
              <p:cNvPr id="3" name="Ink 2">
                <a:extLst>
                  <a:ext uri="{FF2B5EF4-FFF2-40B4-BE49-F238E27FC236}">
                    <a16:creationId xmlns:a16="http://schemas.microsoft.com/office/drawing/2014/main" id="{78A8FBC6-2648-BA07-321A-F83D20C876BC}"/>
                  </a:ext>
                </a:extLst>
              </p:cNvPr>
              <p:cNvPicPr/>
              <p:nvPr/>
            </p:nvPicPr>
            <p:blipFill>
              <a:blip r:embed="rId7"/>
              <a:stretch>
                <a:fillRect/>
              </a:stretch>
            </p:blipFill>
            <p:spPr>
              <a:xfrm>
                <a:off x="5572097" y="1505947"/>
                <a:ext cx="3090240" cy="4017240"/>
              </a:xfrm>
              <a:prstGeom prst="rect">
                <a:avLst/>
              </a:prstGeom>
            </p:spPr>
          </p:pic>
        </mc:Fallback>
      </mc:AlternateContent>
    </p:spTree>
    <p:extLst>
      <p:ext uri="{BB962C8B-B14F-4D97-AF65-F5344CB8AC3E}">
        <p14:creationId xmlns:p14="http://schemas.microsoft.com/office/powerpoint/2010/main" val="1040369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7BE66F-E178-3129-E60C-FBD05A832980}"/>
              </a:ext>
            </a:extLst>
          </p:cNvPr>
          <p:cNvPicPr>
            <a:picLocks noChangeAspect="1"/>
          </p:cNvPicPr>
          <p:nvPr/>
        </p:nvPicPr>
        <p:blipFill>
          <a:blip r:embed="rId2"/>
          <a:stretch>
            <a:fillRect/>
          </a:stretch>
        </p:blipFill>
        <p:spPr>
          <a:xfrm>
            <a:off x="2556163" y="1199176"/>
            <a:ext cx="7772400" cy="2547722"/>
          </a:xfrm>
          <a:prstGeom prst="rect">
            <a:avLst/>
          </a:prstGeom>
        </p:spPr>
      </p:pic>
      <p:pic>
        <p:nvPicPr>
          <p:cNvPr id="5" name="Picture 4">
            <a:extLst>
              <a:ext uri="{FF2B5EF4-FFF2-40B4-BE49-F238E27FC236}">
                <a16:creationId xmlns:a16="http://schemas.microsoft.com/office/drawing/2014/main" id="{26854152-992A-633A-7215-F9796DC5DA0E}"/>
              </a:ext>
            </a:extLst>
          </p:cNvPr>
          <p:cNvPicPr>
            <a:picLocks noChangeAspect="1"/>
          </p:cNvPicPr>
          <p:nvPr/>
        </p:nvPicPr>
        <p:blipFill>
          <a:blip r:embed="rId3"/>
          <a:stretch>
            <a:fillRect/>
          </a:stretch>
        </p:blipFill>
        <p:spPr>
          <a:xfrm>
            <a:off x="2722418" y="4046964"/>
            <a:ext cx="7772400" cy="1313308"/>
          </a:xfrm>
          <a:prstGeom prst="rect">
            <a:avLst/>
          </a:prstGeom>
        </p:spPr>
      </p:pic>
    </p:spTree>
    <p:extLst>
      <p:ext uri="{BB962C8B-B14F-4D97-AF65-F5344CB8AC3E}">
        <p14:creationId xmlns:p14="http://schemas.microsoft.com/office/powerpoint/2010/main" val="14874827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6C1EB-FC8F-6465-3CC5-BDBE06FA705E}"/>
              </a:ext>
            </a:extLst>
          </p:cNvPr>
          <p:cNvSpPr>
            <a:spLocks noGrp="1"/>
          </p:cNvSpPr>
          <p:nvPr>
            <p:ph type="title"/>
          </p:nvPr>
        </p:nvSpPr>
        <p:spPr/>
        <p:txBody>
          <a:bodyPr/>
          <a:lstStyle/>
          <a:p>
            <a:r>
              <a:rPr lang="en-US" b="1" dirty="0">
                <a:latin typeface="Roboto" panose="02000000000000000000" pitchFamily="2" charset="0"/>
                <a:ea typeface="Roboto" panose="02000000000000000000" pitchFamily="2" charset="0"/>
              </a:rPr>
              <a:t>He prefaced many later developments in social movement theory.</a:t>
            </a:r>
          </a:p>
        </p:txBody>
      </p:sp>
      <p:sp>
        <p:nvSpPr>
          <p:cNvPr id="3" name="Content Placeholder 2">
            <a:extLst>
              <a:ext uri="{FF2B5EF4-FFF2-40B4-BE49-F238E27FC236}">
                <a16:creationId xmlns:a16="http://schemas.microsoft.com/office/drawing/2014/main" id="{CAC3FF05-743B-A3F1-B9AA-ED5027097453}"/>
              </a:ext>
            </a:extLst>
          </p:cNvPr>
          <p:cNvSpPr>
            <a:spLocks noGrp="1"/>
          </p:cNvSpPr>
          <p:nvPr>
            <p:ph idx="1"/>
          </p:nvPr>
        </p:nvSpPr>
        <p:spPr/>
        <p:txBody>
          <a:bodyPr>
            <a:normAutofit/>
          </a:bodyPr>
          <a:lstStyle/>
          <a:p>
            <a:r>
              <a:rPr lang="en-US" sz="3200" dirty="0">
                <a:latin typeface="Roboto" panose="02000000000000000000" pitchFamily="2" charset="0"/>
                <a:ea typeface="Roboto" panose="02000000000000000000" pitchFamily="2" charset="0"/>
              </a:rPr>
              <a:t>Resource mobilization</a:t>
            </a:r>
          </a:p>
          <a:p>
            <a:pPr lvl="1"/>
            <a:r>
              <a:rPr lang="en-US" sz="3200" dirty="0">
                <a:latin typeface="Roboto" panose="02000000000000000000" pitchFamily="2" charset="0"/>
                <a:ea typeface="Roboto" panose="02000000000000000000" pitchFamily="2" charset="0"/>
              </a:rPr>
              <a:t>Organizations and Crisis subscribers</a:t>
            </a:r>
          </a:p>
          <a:p>
            <a:r>
              <a:rPr lang="en-US" sz="3200" dirty="0">
                <a:latin typeface="Roboto" panose="02000000000000000000" pitchFamily="2" charset="0"/>
                <a:ea typeface="Roboto" panose="02000000000000000000" pitchFamily="2" charset="0"/>
              </a:rPr>
              <a:t>Political Opportunities</a:t>
            </a:r>
          </a:p>
          <a:p>
            <a:pPr lvl="1"/>
            <a:r>
              <a:rPr lang="en-US" sz="3200" dirty="0">
                <a:latin typeface="Roboto" panose="02000000000000000000" pitchFamily="2" charset="0"/>
                <a:ea typeface="Roboto" panose="02000000000000000000" pitchFamily="2" charset="0"/>
              </a:rPr>
              <a:t>Demographic shifts</a:t>
            </a:r>
          </a:p>
          <a:p>
            <a:pPr lvl="1"/>
            <a:r>
              <a:rPr lang="en-US" sz="3200" dirty="0">
                <a:latin typeface="Roboto" panose="02000000000000000000" pitchFamily="2" charset="0"/>
                <a:ea typeface="Roboto" panose="02000000000000000000" pitchFamily="2" charset="0"/>
              </a:rPr>
              <a:t>Attention to presidents and parties</a:t>
            </a:r>
          </a:p>
          <a:p>
            <a:r>
              <a:rPr lang="en-US" sz="3200" dirty="0">
                <a:latin typeface="Roboto" panose="02000000000000000000" pitchFamily="2" charset="0"/>
                <a:ea typeface="Roboto" panose="02000000000000000000" pitchFamily="2" charset="0"/>
              </a:rPr>
              <a:t>Cultural Outcomes</a:t>
            </a:r>
          </a:p>
          <a:p>
            <a:r>
              <a:rPr lang="en-US" sz="3200" dirty="0">
                <a:latin typeface="Roboto" panose="02000000000000000000" pitchFamily="2" charset="0"/>
                <a:ea typeface="Roboto" panose="02000000000000000000" pitchFamily="2" charset="0"/>
              </a:rPr>
              <a:t>Prefigurative politics</a:t>
            </a:r>
          </a:p>
          <a:p>
            <a:pPr lvl="1"/>
            <a:r>
              <a:rPr lang="en-US" sz="3200" dirty="0">
                <a:latin typeface="Roboto" panose="02000000000000000000" pitchFamily="2" charset="0"/>
                <a:ea typeface="Roboto" panose="02000000000000000000" pitchFamily="2" charset="0"/>
              </a:rPr>
              <a:t>Segregated institutions</a:t>
            </a:r>
          </a:p>
          <a:p>
            <a:pPr marL="0" indent="0">
              <a:buNone/>
            </a:pPr>
            <a:endParaRPr lang="en-US" sz="3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06468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e  Moon illustrated weekly vol. 1, no. 14 [fragments], March 2, 1906">
            <a:extLst>
              <a:ext uri="{FF2B5EF4-FFF2-40B4-BE49-F238E27FC236}">
                <a16:creationId xmlns:a16="http://schemas.microsoft.com/office/drawing/2014/main" id="{9F33BB8C-4500-0EE5-24FE-EEB518DF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40" y="0"/>
            <a:ext cx="5280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orizon vol. 5, no. 2, ca. November 1909">
            <a:extLst>
              <a:ext uri="{FF2B5EF4-FFF2-40B4-BE49-F238E27FC236}">
                <a16:creationId xmlns:a16="http://schemas.microsoft.com/office/drawing/2014/main" id="{C216798B-C35B-8B24-37BD-8A8D9615A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935" y="0"/>
            <a:ext cx="5051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576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50E7E65-1AB5-0D37-8D64-BA700A3C33AA}"/>
              </a:ext>
            </a:extLst>
          </p:cNvPr>
          <p:cNvGrpSpPr/>
          <p:nvPr/>
        </p:nvGrpSpPr>
        <p:grpSpPr>
          <a:xfrm>
            <a:off x="7248124" y="3573728"/>
            <a:ext cx="2020567" cy="1010283"/>
            <a:chOff x="2318035" y="1603373"/>
            <a:chExt cx="2020567" cy="1010283"/>
          </a:xfrm>
        </p:grpSpPr>
        <p:sp>
          <p:nvSpPr>
            <p:cNvPr id="17" name="Rounded Rectangle 16">
              <a:extLst>
                <a:ext uri="{FF2B5EF4-FFF2-40B4-BE49-F238E27FC236}">
                  <a16:creationId xmlns:a16="http://schemas.microsoft.com/office/drawing/2014/main" id="{B5D0C492-7C94-17B0-F291-A0DE9EE37485}"/>
                </a:ext>
              </a:extLst>
            </p:cNvPr>
            <p:cNvSpPr/>
            <p:nvPr/>
          </p:nvSpPr>
          <p:spPr>
            <a:xfrm>
              <a:off x="2318035" y="1603373"/>
              <a:ext cx="2020567" cy="10102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18" name="Rounded Rectangle 4">
              <a:extLst>
                <a:ext uri="{FF2B5EF4-FFF2-40B4-BE49-F238E27FC236}">
                  <a16:creationId xmlns:a16="http://schemas.microsoft.com/office/drawing/2014/main" id="{CFEF92F7-7421-EBEB-5893-985D52ADB535}"/>
                </a:ext>
              </a:extLst>
            </p:cNvPr>
            <p:cNvSpPr txBox="1"/>
            <p:nvPr/>
          </p:nvSpPr>
          <p:spPr>
            <a:xfrm>
              <a:off x="2347625" y="1603373"/>
              <a:ext cx="1961387" cy="980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Voting</a:t>
              </a:r>
            </a:p>
          </p:txBody>
        </p:sp>
      </p:grpSp>
      <p:sp>
        <p:nvSpPr>
          <p:cNvPr id="2" name="Title 1">
            <a:extLst>
              <a:ext uri="{FF2B5EF4-FFF2-40B4-BE49-F238E27FC236}">
                <a16:creationId xmlns:a16="http://schemas.microsoft.com/office/drawing/2014/main" id="{0942A074-F30A-34C9-3A94-ADE6E53AA4A7}"/>
              </a:ext>
            </a:extLst>
          </p:cNvPr>
          <p:cNvSpPr>
            <a:spLocks noGrp="1"/>
          </p:cNvSpPr>
          <p:nvPr>
            <p:ph type="title"/>
          </p:nvPr>
        </p:nvSpPr>
        <p:spPr>
          <a:xfrm>
            <a:off x="390149" y="365125"/>
            <a:ext cx="11387318" cy="1325563"/>
          </a:xfrm>
        </p:spPr>
        <p:txBody>
          <a:bodyPr/>
          <a:lstStyle/>
          <a:p>
            <a:pPr algn="ctr"/>
            <a:r>
              <a:rPr lang="en-US" b="1" dirty="0">
                <a:latin typeface="Roboto" panose="02000000000000000000" pitchFamily="2" charset="0"/>
                <a:ea typeface="Roboto" panose="02000000000000000000" pitchFamily="2" charset="0"/>
              </a:rPr>
              <a:t>A Du </a:t>
            </a:r>
            <a:r>
              <a:rPr lang="en-US" b="1" dirty="0" err="1">
                <a:latin typeface="Roboto" panose="02000000000000000000" pitchFamily="2" charset="0"/>
                <a:ea typeface="Roboto" panose="02000000000000000000" pitchFamily="2" charset="0"/>
              </a:rPr>
              <a:t>Boisian</a:t>
            </a:r>
            <a:r>
              <a:rPr lang="en-US" b="1" dirty="0">
                <a:latin typeface="Roboto" panose="02000000000000000000" pitchFamily="2" charset="0"/>
                <a:ea typeface="Roboto" panose="02000000000000000000" pitchFamily="2" charset="0"/>
              </a:rPr>
              <a:t> model of movement outcomes</a:t>
            </a:r>
          </a:p>
        </p:txBody>
      </p:sp>
      <p:grpSp>
        <p:nvGrpSpPr>
          <p:cNvPr id="5" name="Group 4">
            <a:extLst>
              <a:ext uri="{FF2B5EF4-FFF2-40B4-BE49-F238E27FC236}">
                <a16:creationId xmlns:a16="http://schemas.microsoft.com/office/drawing/2014/main" id="{9D1FA1A8-3793-4B44-CF6D-72130F11ECEF}"/>
              </a:ext>
            </a:extLst>
          </p:cNvPr>
          <p:cNvGrpSpPr/>
          <p:nvPr/>
        </p:nvGrpSpPr>
        <p:grpSpPr>
          <a:xfrm>
            <a:off x="7072" y="3588524"/>
            <a:ext cx="2420001" cy="1010283"/>
            <a:chOff x="2318035" y="1603373"/>
            <a:chExt cx="2020567" cy="1010283"/>
          </a:xfrm>
        </p:grpSpPr>
        <p:sp>
          <p:nvSpPr>
            <p:cNvPr id="6" name="Rounded Rectangle 5">
              <a:extLst>
                <a:ext uri="{FF2B5EF4-FFF2-40B4-BE49-F238E27FC236}">
                  <a16:creationId xmlns:a16="http://schemas.microsoft.com/office/drawing/2014/main" id="{64C5D00A-20A2-9A66-77B9-D1F6F1803741}"/>
                </a:ext>
              </a:extLst>
            </p:cNvPr>
            <p:cNvSpPr/>
            <p:nvPr/>
          </p:nvSpPr>
          <p:spPr>
            <a:xfrm>
              <a:off x="2318035" y="1603373"/>
              <a:ext cx="2020567" cy="10102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7" name="Rounded Rectangle 4">
              <a:extLst>
                <a:ext uri="{FF2B5EF4-FFF2-40B4-BE49-F238E27FC236}">
                  <a16:creationId xmlns:a16="http://schemas.microsoft.com/office/drawing/2014/main" id="{AFBF18A2-A64E-ED15-74DD-ABD932109AC4}"/>
                </a:ext>
              </a:extLst>
            </p:cNvPr>
            <p:cNvSpPr txBox="1"/>
            <p:nvPr/>
          </p:nvSpPr>
          <p:spPr>
            <a:xfrm>
              <a:off x="2347624" y="1632963"/>
              <a:ext cx="1961387" cy="9511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Organization</a:t>
              </a:r>
            </a:p>
          </p:txBody>
        </p:sp>
      </p:grpSp>
      <p:grpSp>
        <p:nvGrpSpPr>
          <p:cNvPr id="10" name="Group 9">
            <a:extLst>
              <a:ext uri="{FF2B5EF4-FFF2-40B4-BE49-F238E27FC236}">
                <a16:creationId xmlns:a16="http://schemas.microsoft.com/office/drawing/2014/main" id="{2C052AB2-FECE-0CC8-4284-37C710539C57}"/>
              </a:ext>
            </a:extLst>
          </p:cNvPr>
          <p:cNvGrpSpPr/>
          <p:nvPr/>
        </p:nvGrpSpPr>
        <p:grpSpPr>
          <a:xfrm>
            <a:off x="2509292" y="3588524"/>
            <a:ext cx="2020567" cy="1010283"/>
            <a:chOff x="2318035" y="1603373"/>
            <a:chExt cx="2020567" cy="1010283"/>
          </a:xfrm>
        </p:grpSpPr>
        <p:sp>
          <p:nvSpPr>
            <p:cNvPr id="11" name="Rounded Rectangle 10">
              <a:extLst>
                <a:ext uri="{FF2B5EF4-FFF2-40B4-BE49-F238E27FC236}">
                  <a16:creationId xmlns:a16="http://schemas.microsoft.com/office/drawing/2014/main" id="{60A020FF-9ED4-1375-96C1-F394FC768BF5}"/>
                </a:ext>
              </a:extLst>
            </p:cNvPr>
            <p:cNvSpPr/>
            <p:nvPr/>
          </p:nvSpPr>
          <p:spPr>
            <a:xfrm>
              <a:off x="2318035" y="1603373"/>
              <a:ext cx="2020567" cy="10102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12" name="Rounded Rectangle 4">
              <a:extLst>
                <a:ext uri="{FF2B5EF4-FFF2-40B4-BE49-F238E27FC236}">
                  <a16:creationId xmlns:a16="http://schemas.microsoft.com/office/drawing/2014/main" id="{44AFD885-EAC7-87FC-58DB-EEB4A98955A3}"/>
                </a:ext>
              </a:extLst>
            </p:cNvPr>
            <p:cNvSpPr txBox="1"/>
            <p:nvPr/>
          </p:nvSpPr>
          <p:spPr>
            <a:xfrm>
              <a:off x="2347625" y="1603373"/>
              <a:ext cx="1961387" cy="980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Propaganda</a:t>
              </a:r>
            </a:p>
          </p:txBody>
        </p:sp>
      </p:grpSp>
      <p:grpSp>
        <p:nvGrpSpPr>
          <p:cNvPr id="13" name="Group 12">
            <a:extLst>
              <a:ext uri="{FF2B5EF4-FFF2-40B4-BE49-F238E27FC236}">
                <a16:creationId xmlns:a16="http://schemas.microsoft.com/office/drawing/2014/main" id="{0C5882C7-65AA-01A0-BEEB-A83155D625F6}"/>
              </a:ext>
            </a:extLst>
          </p:cNvPr>
          <p:cNvGrpSpPr/>
          <p:nvPr/>
        </p:nvGrpSpPr>
        <p:grpSpPr>
          <a:xfrm>
            <a:off x="4645034" y="4777076"/>
            <a:ext cx="2020567" cy="1010283"/>
            <a:chOff x="2318035" y="1603373"/>
            <a:chExt cx="2020567" cy="1010283"/>
          </a:xfrm>
        </p:grpSpPr>
        <p:sp>
          <p:nvSpPr>
            <p:cNvPr id="14" name="Rounded Rectangle 13">
              <a:extLst>
                <a:ext uri="{FF2B5EF4-FFF2-40B4-BE49-F238E27FC236}">
                  <a16:creationId xmlns:a16="http://schemas.microsoft.com/office/drawing/2014/main" id="{7424ACC6-3D16-03AB-8082-AF4521819C90}"/>
                </a:ext>
              </a:extLst>
            </p:cNvPr>
            <p:cNvSpPr/>
            <p:nvPr/>
          </p:nvSpPr>
          <p:spPr>
            <a:xfrm>
              <a:off x="2318035" y="1603373"/>
              <a:ext cx="2020567" cy="10102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15" name="Rounded Rectangle 4">
              <a:extLst>
                <a:ext uri="{FF2B5EF4-FFF2-40B4-BE49-F238E27FC236}">
                  <a16:creationId xmlns:a16="http://schemas.microsoft.com/office/drawing/2014/main" id="{3149030D-150C-E80F-3E63-AA7C3987CAF0}"/>
                </a:ext>
              </a:extLst>
            </p:cNvPr>
            <p:cNvSpPr txBox="1"/>
            <p:nvPr/>
          </p:nvSpPr>
          <p:spPr>
            <a:xfrm>
              <a:off x="2347625" y="1603373"/>
              <a:ext cx="1961387" cy="980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Public Opinion</a:t>
              </a:r>
            </a:p>
          </p:txBody>
        </p:sp>
      </p:grpSp>
      <p:grpSp>
        <p:nvGrpSpPr>
          <p:cNvPr id="19" name="Group 18">
            <a:extLst>
              <a:ext uri="{FF2B5EF4-FFF2-40B4-BE49-F238E27FC236}">
                <a16:creationId xmlns:a16="http://schemas.microsoft.com/office/drawing/2014/main" id="{198980E2-353C-F497-0E10-8F9268B887E5}"/>
              </a:ext>
            </a:extLst>
          </p:cNvPr>
          <p:cNvGrpSpPr/>
          <p:nvPr/>
        </p:nvGrpSpPr>
        <p:grpSpPr>
          <a:xfrm>
            <a:off x="10066426" y="3539222"/>
            <a:ext cx="2020567" cy="1010283"/>
            <a:chOff x="2318035" y="1603373"/>
            <a:chExt cx="2020567" cy="1010283"/>
          </a:xfrm>
        </p:grpSpPr>
        <p:sp>
          <p:nvSpPr>
            <p:cNvPr id="20" name="Rounded Rectangle 19">
              <a:extLst>
                <a:ext uri="{FF2B5EF4-FFF2-40B4-BE49-F238E27FC236}">
                  <a16:creationId xmlns:a16="http://schemas.microsoft.com/office/drawing/2014/main" id="{9FBB19B4-1F0C-60DC-D0DB-AC37D982CB25}"/>
                </a:ext>
              </a:extLst>
            </p:cNvPr>
            <p:cNvSpPr/>
            <p:nvPr/>
          </p:nvSpPr>
          <p:spPr>
            <a:xfrm>
              <a:off x="2318035" y="1603373"/>
              <a:ext cx="2020567" cy="10102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21" name="Rounded Rectangle 4">
              <a:extLst>
                <a:ext uri="{FF2B5EF4-FFF2-40B4-BE49-F238E27FC236}">
                  <a16:creationId xmlns:a16="http://schemas.microsoft.com/office/drawing/2014/main" id="{892D0133-C8FE-8709-D40D-19A5C1E3CEE0}"/>
                </a:ext>
              </a:extLst>
            </p:cNvPr>
            <p:cNvSpPr txBox="1"/>
            <p:nvPr/>
          </p:nvSpPr>
          <p:spPr>
            <a:xfrm>
              <a:off x="2347625" y="1603373"/>
              <a:ext cx="1961387" cy="980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Legislation</a:t>
              </a:r>
            </a:p>
          </p:txBody>
        </p:sp>
      </p:grpSp>
      <p:grpSp>
        <p:nvGrpSpPr>
          <p:cNvPr id="22" name="Group 21">
            <a:extLst>
              <a:ext uri="{FF2B5EF4-FFF2-40B4-BE49-F238E27FC236}">
                <a16:creationId xmlns:a16="http://schemas.microsoft.com/office/drawing/2014/main" id="{27C8203D-6FE0-EE98-8585-BFC664264513}"/>
              </a:ext>
            </a:extLst>
          </p:cNvPr>
          <p:cNvGrpSpPr/>
          <p:nvPr/>
        </p:nvGrpSpPr>
        <p:grpSpPr>
          <a:xfrm>
            <a:off x="4615444" y="2418717"/>
            <a:ext cx="2020567" cy="1010283"/>
            <a:chOff x="2318035" y="1603373"/>
            <a:chExt cx="2020567" cy="1010283"/>
          </a:xfrm>
        </p:grpSpPr>
        <p:sp>
          <p:nvSpPr>
            <p:cNvPr id="23" name="Rounded Rectangle 22">
              <a:extLst>
                <a:ext uri="{FF2B5EF4-FFF2-40B4-BE49-F238E27FC236}">
                  <a16:creationId xmlns:a16="http://schemas.microsoft.com/office/drawing/2014/main" id="{5FB4A8AF-DD1B-CFEB-C6D6-DAF3F877AF1F}"/>
                </a:ext>
              </a:extLst>
            </p:cNvPr>
            <p:cNvSpPr/>
            <p:nvPr/>
          </p:nvSpPr>
          <p:spPr>
            <a:xfrm>
              <a:off x="2318035" y="1603373"/>
              <a:ext cx="2020567" cy="10102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24" name="Rounded Rectangle 4">
              <a:extLst>
                <a:ext uri="{FF2B5EF4-FFF2-40B4-BE49-F238E27FC236}">
                  <a16:creationId xmlns:a16="http://schemas.microsoft.com/office/drawing/2014/main" id="{9AE26CC4-B663-6465-4441-3395AA01CDD6}"/>
                </a:ext>
              </a:extLst>
            </p:cNvPr>
            <p:cNvSpPr txBox="1"/>
            <p:nvPr/>
          </p:nvSpPr>
          <p:spPr>
            <a:xfrm>
              <a:off x="2347625" y="1603373"/>
              <a:ext cx="1961387" cy="980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Cultural Change</a:t>
              </a:r>
            </a:p>
          </p:txBody>
        </p:sp>
      </p:grpSp>
    </p:spTree>
    <p:extLst>
      <p:ext uri="{BB962C8B-B14F-4D97-AF65-F5344CB8AC3E}">
        <p14:creationId xmlns:p14="http://schemas.microsoft.com/office/powerpoint/2010/main" val="7699758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2A074-F30A-34C9-3A94-ADE6E53AA4A7}"/>
              </a:ext>
            </a:extLst>
          </p:cNvPr>
          <p:cNvSpPr>
            <a:spLocks noGrp="1"/>
          </p:cNvSpPr>
          <p:nvPr>
            <p:ph type="title"/>
          </p:nvPr>
        </p:nvSpPr>
        <p:spPr>
          <a:xfrm>
            <a:off x="390149" y="365125"/>
            <a:ext cx="11387318" cy="1325563"/>
          </a:xfrm>
        </p:spPr>
        <p:txBody>
          <a:bodyPr/>
          <a:lstStyle/>
          <a:p>
            <a:pPr algn="ctr"/>
            <a:r>
              <a:rPr lang="en-US" b="1" dirty="0">
                <a:latin typeface="Roboto" panose="02000000000000000000" pitchFamily="2" charset="0"/>
                <a:ea typeface="Roboto" panose="02000000000000000000" pitchFamily="2" charset="0"/>
              </a:rPr>
              <a:t>A Du </a:t>
            </a:r>
            <a:r>
              <a:rPr lang="en-US" b="1" dirty="0" err="1">
                <a:latin typeface="Roboto" panose="02000000000000000000" pitchFamily="2" charset="0"/>
                <a:ea typeface="Roboto" panose="02000000000000000000" pitchFamily="2" charset="0"/>
              </a:rPr>
              <a:t>Boisian</a:t>
            </a:r>
            <a:r>
              <a:rPr lang="en-US" b="1" dirty="0">
                <a:latin typeface="Roboto" panose="02000000000000000000" pitchFamily="2" charset="0"/>
                <a:ea typeface="Roboto" panose="02000000000000000000" pitchFamily="2" charset="0"/>
              </a:rPr>
              <a:t> model of movement outcomes</a:t>
            </a:r>
          </a:p>
        </p:txBody>
      </p:sp>
      <p:grpSp>
        <p:nvGrpSpPr>
          <p:cNvPr id="5" name="Group 4">
            <a:extLst>
              <a:ext uri="{FF2B5EF4-FFF2-40B4-BE49-F238E27FC236}">
                <a16:creationId xmlns:a16="http://schemas.microsoft.com/office/drawing/2014/main" id="{9D1FA1A8-3793-4B44-CF6D-72130F11ECEF}"/>
              </a:ext>
            </a:extLst>
          </p:cNvPr>
          <p:cNvGrpSpPr/>
          <p:nvPr/>
        </p:nvGrpSpPr>
        <p:grpSpPr>
          <a:xfrm>
            <a:off x="105007" y="3598967"/>
            <a:ext cx="2159031" cy="1010283"/>
            <a:chOff x="2318035" y="1603373"/>
            <a:chExt cx="2020567" cy="1010283"/>
          </a:xfrm>
        </p:grpSpPr>
        <p:sp>
          <p:nvSpPr>
            <p:cNvPr id="6" name="Rounded Rectangle 5">
              <a:extLst>
                <a:ext uri="{FF2B5EF4-FFF2-40B4-BE49-F238E27FC236}">
                  <a16:creationId xmlns:a16="http://schemas.microsoft.com/office/drawing/2014/main" id="{64C5D00A-20A2-9A66-77B9-D1F6F1803741}"/>
                </a:ext>
              </a:extLst>
            </p:cNvPr>
            <p:cNvSpPr/>
            <p:nvPr/>
          </p:nvSpPr>
          <p:spPr>
            <a:xfrm>
              <a:off x="2318035" y="1603373"/>
              <a:ext cx="2020567" cy="10102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7" name="Rounded Rectangle 4">
              <a:extLst>
                <a:ext uri="{FF2B5EF4-FFF2-40B4-BE49-F238E27FC236}">
                  <a16:creationId xmlns:a16="http://schemas.microsoft.com/office/drawing/2014/main" id="{AFBF18A2-A64E-ED15-74DD-ABD932109AC4}"/>
                </a:ext>
              </a:extLst>
            </p:cNvPr>
            <p:cNvSpPr txBox="1"/>
            <p:nvPr/>
          </p:nvSpPr>
          <p:spPr>
            <a:xfrm>
              <a:off x="2347625" y="1632963"/>
              <a:ext cx="1961387" cy="9511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Organization</a:t>
              </a:r>
            </a:p>
          </p:txBody>
        </p:sp>
      </p:grpSp>
      <p:grpSp>
        <p:nvGrpSpPr>
          <p:cNvPr id="10" name="Group 9">
            <a:extLst>
              <a:ext uri="{FF2B5EF4-FFF2-40B4-BE49-F238E27FC236}">
                <a16:creationId xmlns:a16="http://schemas.microsoft.com/office/drawing/2014/main" id="{2C052AB2-FECE-0CC8-4284-37C710539C57}"/>
              </a:ext>
            </a:extLst>
          </p:cNvPr>
          <p:cNvGrpSpPr/>
          <p:nvPr/>
        </p:nvGrpSpPr>
        <p:grpSpPr>
          <a:xfrm>
            <a:off x="2509292" y="3588524"/>
            <a:ext cx="2020567" cy="1010283"/>
            <a:chOff x="2318035" y="1603373"/>
            <a:chExt cx="2020567" cy="1010283"/>
          </a:xfrm>
        </p:grpSpPr>
        <p:sp>
          <p:nvSpPr>
            <p:cNvPr id="11" name="Rounded Rectangle 10">
              <a:extLst>
                <a:ext uri="{FF2B5EF4-FFF2-40B4-BE49-F238E27FC236}">
                  <a16:creationId xmlns:a16="http://schemas.microsoft.com/office/drawing/2014/main" id="{60A020FF-9ED4-1375-96C1-F394FC768BF5}"/>
                </a:ext>
              </a:extLst>
            </p:cNvPr>
            <p:cNvSpPr/>
            <p:nvPr/>
          </p:nvSpPr>
          <p:spPr>
            <a:xfrm>
              <a:off x="2318035" y="1603373"/>
              <a:ext cx="2020567" cy="10102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12" name="Rounded Rectangle 4">
              <a:extLst>
                <a:ext uri="{FF2B5EF4-FFF2-40B4-BE49-F238E27FC236}">
                  <a16:creationId xmlns:a16="http://schemas.microsoft.com/office/drawing/2014/main" id="{44AFD885-EAC7-87FC-58DB-EEB4A98955A3}"/>
                </a:ext>
              </a:extLst>
            </p:cNvPr>
            <p:cNvSpPr txBox="1"/>
            <p:nvPr/>
          </p:nvSpPr>
          <p:spPr>
            <a:xfrm>
              <a:off x="2347625" y="1603373"/>
              <a:ext cx="1961387" cy="980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Propaganda</a:t>
              </a:r>
            </a:p>
          </p:txBody>
        </p:sp>
      </p:grpSp>
      <p:grpSp>
        <p:nvGrpSpPr>
          <p:cNvPr id="13" name="Group 12">
            <a:extLst>
              <a:ext uri="{FF2B5EF4-FFF2-40B4-BE49-F238E27FC236}">
                <a16:creationId xmlns:a16="http://schemas.microsoft.com/office/drawing/2014/main" id="{0C5882C7-65AA-01A0-BEEB-A83155D625F6}"/>
              </a:ext>
            </a:extLst>
          </p:cNvPr>
          <p:cNvGrpSpPr/>
          <p:nvPr/>
        </p:nvGrpSpPr>
        <p:grpSpPr>
          <a:xfrm>
            <a:off x="4645034" y="4777076"/>
            <a:ext cx="2020567" cy="1010283"/>
            <a:chOff x="2318035" y="1603373"/>
            <a:chExt cx="2020567" cy="1010283"/>
          </a:xfrm>
        </p:grpSpPr>
        <p:sp>
          <p:nvSpPr>
            <p:cNvPr id="14" name="Rounded Rectangle 13">
              <a:extLst>
                <a:ext uri="{FF2B5EF4-FFF2-40B4-BE49-F238E27FC236}">
                  <a16:creationId xmlns:a16="http://schemas.microsoft.com/office/drawing/2014/main" id="{7424ACC6-3D16-03AB-8082-AF4521819C90}"/>
                </a:ext>
              </a:extLst>
            </p:cNvPr>
            <p:cNvSpPr/>
            <p:nvPr/>
          </p:nvSpPr>
          <p:spPr>
            <a:xfrm>
              <a:off x="2318035" y="1603373"/>
              <a:ext cx="2020567" cy="10102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15" name="Rounded Rectangle 4">
              <a:extLst>
                <a:ext uri="{FF2B5EF4-FFF2-40B4-BE49-F238E27FC236}">
                  <a16:creationId xmlns:a16="http://schemas.microsoft.com/office/drawing/2014/main" id="{3149030D-150C-E80F-3E63-AA7C3987CAF0}"/>
                </a:ext>
              </a:extLst>
            </p:cNvPr>
            <p:cNvSpPr txBox="1"/>
            <p:nvPr/>
          </p:nvSpPr>
          <p:spPr>
            <a:xfrm>
              <a:off x="2347625" y="1603373"/>
              <a:ext cx="1961387" cy="980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Public Opinion</a:t>
              </a:r>
            </a:p>
          </p:txBody>
        </p:sp>
      </p:grpSp>
      <p:grpSp>
        <p:nvGrpSpPr>
          <p:cNvPr id="16" name="Group 15">
            <a:extLst>
              <a:ext uri="{FF2B5EF4-FFF2-40B4-BE49-F238E27FC236}">
                <a16:creationId xmlns:a16="http://schemas.microsoft.com/office/drawing/2014/main" id="{550E7E65-1AB5-0D37-8D64-BA700A3C33AA}"/>
              </a:ext>
            </a:extLst>
          </p:cNvPr>
          <p:cNvGrpSpPr/>
          <p:nvPr/>
        </p:nvGrpSpPr>
        <p:grpSpPr>
          <a:xfrm>
            <a:off x="7248124" y="3573728"/>
            <a:ext cx="2020567" cy="1010283"/>
            <a:chOff x="2318035" y="1603373"/>
            <a:chExt cx="2020567" cy="1010283"/>
          </a:xfrm>
          <a:solidFill>
            <a:schemeClr val="tx1"/>
          </a:solidFill>
        </p:grpSpPr>
        <p:sp>
          <p:nvSpPr>
            <p:cNvPr id="17" name="Rounded Rectangle 16">
              <a:extLst>
                <a:ext uri="{FF2B5EF4-FFF2-40B4-BE49-F238E27FC236}">
                  <a16:creationId xmlns:a16="http://schemas.microsoft.com/office/drawing/2014/main" id="{B5D0C492-7C94-17B0-F291-A0DE9EE37485}"/>
                </a:ext>
              </a:extLst>
            </p:cNvPr>
            <p:cNvSpPr/>
            <p:nvPr/>
          </p:nvSpPr>
          <p:spPr>
            <a:xfrm>
              <a:off x="2318035" y="1603373"/>
              <a:ext cx="2020567" cy="1010283"/>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18" name="Rounded Rectangle 4">
              <a:extLst>
                <a:ext uri="{FF2B5EF4-FFF2-40B4-BE49-F238E27FC236}">
                  <a16:creationId xmlns:a16="http://schemas.microsoft.com/office/drawing/2014/main" id="{CFEF92F7-7421-EBEB-5893-985D52ADB535}"/>
                </a:ext>
              </a:extLst>
            </p:cNvPr>
            <p:cNvSpPr txBox="1"/>
            <p:nvPr/>
          </p:nvSpPr>
          <p:spPr>
            <a:xfrm>
              <a:off x="2347625" y="1603373"/>
              <a:ext cx="1961387" cy="98069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Voting</a:t>
              </a:r>
            </a:p>
          </p:txBody>
        </p:sp>
      </p:grpSp>
      <p:grpSp>
        <p:nvGrpSpPr>
          <p:cNvPr id="19" name="Group 18">
            <a:extLst>
              <a:ext uri="{FF2B5EF4-FFF2-40B4-BE49-F238E27FC236}">
                <a16:creationId xmlns:a16="http://schemas.microsoft.com/office/drawing/2014/main" id="{198980E2-353C-F497-0E10-8F9268B887E5}"/>
              </a:ext>
            </a:extLst>
          </p:cNvPr>
          <p:cNvGrpSpPr/>
          <p:nvPr/>
        </p:nvGrpSpPr>
        <p:grpSpPr>
          <a:xfrm>
            <a:off x="10066426" y="3539222"/>
            <a:ext cx="2020567" cy="1010283"/>
            <a:chOff x="2318035" y="1603373"/>
            <a:chExt cx="2020567" cy="1010283"/>
          </a:xfrm>
          <a:solidFill>
            <a:schemeClr val="tx1"/>
          </a:solidFill>
        </p:grpSpPr>
        <p:sp>
          <p:nvSpPr>
            <p:cNvPr id="20" name="Rounded Rectangle 19">
              <a:extLst>
                <a:ext uri="{FF2B5EF4-FFF2-40B4-BE49-F238E27FC236}">
                  <a16:creationId xmlns:a16="http://schemas.microsoft.com/office/drawing/2014/main" id="{9FBB19B4-1F0C-60DC-D0DB-AC37D982CB25}"/>
                </a:ext>
              </a:extLst>
            </p:cNvPr>
            <p:cNvSpPr/>
            <p:nvPr/>
          </p:nvSpPr>
          <p:spPr>
            <a:xfrm>
              <a:off x="2318035" y="1603373"/>
              <a:ext cx="2020567" cy="1010283"/>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21" name="Rounded Rectangle 4">
              <a:extLst>
                <a:ext uri="{FF2B5EF4-FFF2-40B4-BE49-F238E27FC236}">
                  <a16:creationId xmlns:a16="http://schemas.microsoft.com/office/drawing/2014/main" id="{892D0133-C8FE-8709-D40D-19A5C1E3CEE0}"/>
                </a:ext>
              </a:extLst>
            </p:cNvPr>
            <p:cNvSpPr txBox="1"/>
            <p:nvPr/>
          </p:nvSpPr>
          <p:spPr>
            <a:xfrm>
              <a:off x="2347625" y="1603373"/>
              <a:ext cx="1961387" cy="98069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Legislation</a:t>
              </a:r>
            </a:p>
          </p:txBody>
        </p:sp>
      </p:grpSp>
      <p:grpSp>
        <p:nvGrpSpPr>
          <p:cNvPr id="22" name="Group 21">
            <a:extLst>
              <a:ext uri="{FF2B5EF4-FFF2-40B4-BE49-F238E27FC236}">
                <a16:creationId xmlns:a16="http://schemas.microsoft.com/office/drawing/2014/main" id="{27C8203D-6FE0-EE98-8585-BFC664264513}"/>
              </a:ext>
            </a:extLst>
          </p:cNvPr>
          <p:cNvGrpSpPr/>
          <p:nvPr/>
        </p:nvGrpSpPr>
        <p:grpSpPr>
          <a:xfrm>
            <a:off x="4615444" y="2418717"/>
            <a:ext cx="2020567" cy="1010283"/>
            <a:chOff x="2318035" y="1603373"/>
            <a:chExt cx="2020567" cy="1010283"/>
          </a:xfrm>
        </p:grpSpPr>
        <p:sp>
          <p:nvSpPr>
            <p:cNvPr id="23" name="Rounded Rectangle 22">
              <a:extLst>
                <a:ext uri="{FF2B5EF4-FFF2-40B4-BE49-F238E27FC236}">
                  <a16:creationId xmlns:a16="http://schemas.microsoft.com/office/drawing/2014/main" id="{5FB4A8AF-DD1B-CFEB-C6D6-DAF3F877AF1F}"/>
                </a:ext>
              </a:extLst>
            </p:cNvPr>
            <p:cNvSpPr/>
            <p:nvPr/>
          </p:nvSpPr>
          <p:spPr>
            <a:xfrm>
              <a:off x="2318035" y="1603373"/>
              <a:ext cx="2020567" cy="10102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Roboto" panose="02000000000000000000" pitchFamily="2" charset="0"/>
              </a:endParaRPr>
            </a:p>
          </p:txBody>
        </p:sp>
        <p:sp>
          <p:nvSpPr>
            <p:cNvPr id="24" name="Rounded Rectangle 4">
              <a:extLst>
                <a:ext uri="{FF2B5EF4-FFF2-40B4-BE49-F238E27FC236}">
                  <a16:creationId xmlns:a16="http://schemas.microsoft.com/office/drawing/2014/main" id="{9AE26CC4-B663-6465-4441-3395AA01CDD6}"/>
                </a:ext>
              </a:extLst>
            </p:cNvPr>
            <p:cNvSpPr txBox="1"/>
            <p:nvPr/>
          </p:nvSpPr>
          <p:spPr>
            <a:xfrm>
              <a:off x="2347625" y="1603373"/>
              <a:ext cx="1961387" cy="980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Roboto" panose="02000000000000000000" pitchFamily="2" charset="0"/>
                </a:rPr>
                <a:t>Cultural Change</a:t>
              </a:r>
            </a:p>
          </p:txBody>
        </p:sp>
      </p:grpSp>
      <p:sp>
        <p:nvSpPr>
          <p:cNvPr id="34" name="TextBox 33">
            <a:extLst>
              <a:ext uri="{FF2B5EF4-FFF2-40B4-BE49-F238E27FC236}">
                <a16:creationId xmlns:a16="http://schemas.microsoft.com/office/drawing/2014/main" id="{6E427DAE-125F-C1B7-F1D4-F77EED30FE45}"/>
              </a:ext>
            </a:extLst>
          </p:cNvPr>
          <p:cNvSpPr txBox="1"/>
          <p:nvPr/>
        </p:nvSpPr>
        <p:spPr>
          <a:xfrm>
            <a:off x="5818915" y="6154741"/>
            <a:ext cx="6238488" cy="584775"/>
          </a:xfrm>
          <a:prstGeom prst="rect">
            <a:avLst/>
          </a:prstGeom>
          <a:noFill/>
        </p:spPr>
        <p:txBody>
          <a:bodyPr wrap="square">
            <a:spAutoFit/>
          </a:bodyPr>
          <a:lstStyle/>
          <a:p>
            <a:r>
              <a:rPr lang="en-US" sz="3200" dirty="0">
                <a:latin typeface="Roboto" panose="02000000000000000000" pitchFamily="2" charset="0"/>
              </a:rPr>
              <a:t>Southern Disfranchisement</a:t>
            </a:r>
          </a:p>
        </p:txBody>
      </p:sp>
      <p:cxnSp>
        <p:nvCxnSpPr>
          <p:cNvPr id="9" name="Straight Connector 8">
            <a:extLst>
              <a:ext uri="{FF2B5EF4-FFF2-40B4-BE49-F238E27FC236}">
                <a16:creationId xmlns:a16="http://schemas.microsoft.com/office/drawing/2014/main" id="{353C343C-04AC-FBC7-1D30-0FB96C4464F2}"/>
              </a:ext>
            </a:extLst>
          </p:cNvPr>
          <p:cNvCxnSpPr>
            <a:cxnSpLocks/>
          </p:cNvCxnSpPr>
          <p:nvPr/>
        </p:nvCxnSpPr>
        <p:spPr>
          <a:xfrm>
            <a:off x="9650343" y="1721923"/>
            <a:ext cx="0" cy="4365256"/>
          </a:xfrm>
          <a:prstGeom prst="line">
            <a:avLst/>
          </a:prstGeom>
          <a:ln w="203200" cap="rnd" cmpd="tri">
            <a:solidFill>
              <a:schemeClr val="tx1"/>
            </a:solidFill>
            <a:headEnd type="none"/>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25FC7227-9D9B-BD31-BD06-36A46B168C1A}"/>
              </a:ext>
            </a:extLst>
          </p:cNvPr>
          <p:cNvCxnSpPr>
            <a:cxnSpLocks/>
          </p:cNvCxnSpPr>
          <p:nvPr/>
        </p:nvCxnSpPr>
        <p:spPr>
          <a:xfrm>
            <a:off x="6973279" y="1789485"/>
            <a:ext cx="0" cy="4365256"/>
          </a:xfrm>
          <a:prstGeom prst="line">
            <a:avLst/>
          </a:prstGeom>
          <a:ln w="203200" cap="rnd" cmpd="tri">
            <a:solidFill>
              <a:schemeClr val="tx1"/>
            </a:solidFill>
            <a:head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297933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AA78DC-FF1C-2B99-BB8B-8B392508563F}"/>
              </a:ext>
            </a:extLst>
          </p:cNvPr>
          <p:cNvSpPr>
            <a:spLocks noGrp="1"/>
          </p:cNvSpPr>
          <p:nvPr>
            <p:ph type="title"/>
          </p:nvPr>
        </p:nvSpPr>
        <p:spPr>
          <a:xfrm>
            <a:off x="838200" y="-80239"/>
            <a:ext cx="10515600" cy="1325563"/>
          </a:xfrm>
        </p:spPr>
        <p:txBody>
          <a:bodyPr/>
          <a:lstStyle/>
          <a:p>
            <a:r>
              <a:rPr lang="en-US" b="1" dirty="0" err="1">
                <a:latin typeface="Roboto" panose="02000000000000000000" pitchFamily="2" charset="0"/>
                <a:ea typeface="Roboto" panose="02000000000000000000" pitchFamily="2" charset="0"/>
              </a:rPr>
              <a:t>dareyoufight.org</a:t>
            </a:r>
            <a:endParaRPr lang="en-US" b="1" dirty="0">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B55A27C8-A098-FFB2-4BAD-80EE10CD5B49}"/>
              </a:ext>
            </a:extLst>
          </p:cNvPr>
          <p:cNvPicPr>
            <a:picLocks noChangeAspect="1"/>
          </p:cNvPicPr>
          <p:nvPr/>
        </p:nvPicPr>
        <p:blipFill>
          <a:blip r:embed="rId3"/>
          <a:stretch>
            <a:fillRect/>
          </a:stretch>
        </p:blipFill>
        <p:spPr>
          <a:xfrm>
            <a:off x="8754534" y="1770122"/>
            <a:ext cx="3027031" cy="3046687"/>
          </a:xfrm>
          <a:prstGeom prst="rect">
            <a:avLst/>
          </a:prstGeom>
        </p:spPr>
      </p:pic>
      <p:pic>
        <p:nvPicPr>
          <p:cNvPr id="2" name="Picture 1">
            <a:extLst>
              <a:ext uri="{FF2B5EF4-FFF2-40B4-BE49-F238E27FC236}">
                <a16:creationId xmlns:a16="http://schemas.microsoft.com/office/drawing/2014/main" id="{AEA4D809-F7B0-C506-CE76-1490420F0899}"/>
              </a:ext>
            </a:extLst>
          </p:cNvPr>
          <p:cNvPicPr>
            <a:picLocks noChangeAspect="1"/>
          </p:cNvPicPr>
          <p:nvPr/>
        </p:nvPicPr>
        <p:blipFill>
          <a:blip r:embed="rId4"/>
          <a:stretch>
            <a:fillRect/>
          </a:stretch>
        </p:blipFill>
        <p:spPr>
          <a:xfrm>
            <a:off x="1713640" y="1245324"/>
            <a:ext cx="6436784" cy="5149427"/>
          </a:xfrm>
          <a:prstGeom prst="rect">
            <a:avLst/>
          </a:prstGeom>
        </p:spPr>
      </p:pic>
    </p:spTree>
    <p:extLst>
      <p:ext uri="{BB962C8B-B14F-4D97-AF65-F5344CB8AC3E}">
        <p14:creationId xmlns:p14="http://schemas.microsoft.com/office/powerpoint/2010/main" val="28868644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F9EF-BE27-B23E-87AF-A771AC623B6B}"/>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3F097E9-3ABD-E4F6-A968-229A2DA9CB2B}"/>
              </a:ext>
            </a:extLst>
          </p:cNvPr>
          <p:cNvSpPr>
            <a:spLocks noGrp="1"/>
          </p:cNvSpPr>
          <p:nvPr>
            <p:ph idx="1"/>
          </p:nvPr>
        </p:nvSpPr>
        <p:spPr/>
        <p:txBody>
          <a:bodyPr>
            <a:normAutofit fontScale="92500" lnSpcReduction="20000"/>
          </a:bodyPr>
          <a:lstStyle/>
          <a:p>
            <a:pPr algn="l"/>
            <a:r>
              <a:rPr lang="en-US" b="0" i="0" u="none" strike="noStrike" dirty="0">
                <a:solidFill>
                  <a:srgbClr val="333333"/>
                </a:solidFill>
                <a:effectLst/>
                <a:latin typeface="Roboto" panose="02000000000000000000" pitchFamily="2" charset="0"/>
                <a:ea typeface="Roboto" panose="02000000000000000000" pitchFamily="2" charset="0"/>
              </a:rPr>
              <a:t>Du Bois, W.E.B. 1940. </a:t>
            </a:r>
            <a:r>
              <a:rPr lang="en-US" b="0" i="1" u="none" strike="noStrike" dirty="0">
                <a:solidFill>
                  <a:srgbClr val="333333"/>
                </a:solidFill>
                <a:effectLst/>
                <a:latin typeface="Roboto" panose="02000000000000000000" pitchFamily="2" charset="0"/>
                <a:ea typeface="Roboto" panose="02000000000000000000" pitchFamily="2" charset="0"/>
              </a:rPr>
              <a:t>Dusk of Dawn: An Essay Toward an Autobiography of a Race Concept</a:t>
            </a:r>
            <a:r>
              <a:rPr lang="en-US" b="0" i="0" u="none" strike="noStrike" dirty="0">
                <a:solidFill>
                  <a:srgbClr val="333333"/>
                </a:solidFill>
                <a:effectLst/>
                <a:latin typeface="Roboto" panose="02000000000000000000" pitchFamily="2" charset="0"/>
                <a:ea typeface="Roboto" panose="02000000000000000000" pitchFamily="2" charset="0"/>
              </a:rPr>
              <a:t>. New York: Harcourt, Brace.</a:t>
            </a:r>
          </a:p>
          <a:p>
            <a:pPr algn="l"/>
            <a:r>
              <a:rPr lang="en-US" b="0" i="0" u="none" strike="noStrike" dirty="0" err="1">
                <a:solidFill>
                  <a:srgbClr val="333333"/>
                </a:solidFill>
                <a:effectLst/>
                <a:latin typeface="Roboto" panose="02000000000000000000" pitchFamily="2" charset="0"/>
                <a:ea typeface="Roboto" panose="02000000000000000000" pitchFamily="2" charset="0"/>
              </a:rPr>
              <a:t>Rudwick</a:t>
            </a:r>
            <a:r>
              <a:rPr lang="en-US" b="0" i="0" u="none" strike="noStrike" dirty="0">
                <a:solidFill>
                  <a:srgbClr val="333333"/>
                </a:solidFill>
                <a:effectLst/>
                <a:latin typeface="Roboto" panose="02000000000000000000" pitchFamily="2" charset="0"/>
                <a:ea typeface="Roboto" panose="02000000000000000000" pitchFamily="2" charset="0"/>
              </a:rPr>
              <a:t>, Elliott M. 1958. “W. E. B. Du Bois in the Role of Crisis Editor.” </a:t>
            </a:r>
            <a:r>
              <a:rPr lang="en-US" b="0" i="1" u="none" strike="noStrike" dirty="0">
                <a:solidFill>
                  <a:srgbClr val="333333"/>
                </a:solidFill>
                <a:effectLst/>
                <a:latin typeface="Roboto" panose="02000000000000000000" pitchFamily="2" charset="0"/>
                <a:ea typeface="Roboto" panose="02000000000000000000" pitchFamily="2" charset="0"/>
              </a:rPr>
              <a:t>The Journal of Negro History</a:t>
            </a:r>
            <a:r>
              <a:rPr lang="en-US" b="0" i="0" u="none" strike="noStrike" dirty="0">
                <a:solidFill>
                  <a:srgbClr val="333333"/>
                </a:solidFill>
                <a:effectLst/>
                <a:latin typeface="Roboto" panose="02000000000000000000" pitchFamily="2" charset="0"/>
                <a:ea typeface="Roboto" panose="02000000000000000000" pitchFamily="2" charset="0"/>
              </a:rPr>
              <a:t> 43(3):214-240.</a:t>
            </a:r>
          </a:p>
          <a:p>
            <a:r>
              <a:rPr lang="en-US" b="0" i="0" u="none" strike="noStrike" dirty="0">
                <a:solidFill>
                  <a:srgbClr val="333333"/>
                </a:solidFill>
                <a:effectLst/>
                <a:latin typeface="Roboto" panose="02000000000000000000" pitchFamily="2" charset="0"/>
                <a:ea typeface="Roboto" panose="02000000000000000000" pitchFamily="2" charset="0"/>
              </a:rPr>
              <a:t>Lewis, David Levering. 1993. </a:t>
            </a:r>
            <a:r>
              <a:rPr lang="en-US" b="0" i="1" u="none" strike="noStrike" dirty="0">
                <a:solidFill>
                  <a:srgbClr val="333333"/>
                </a:solidFill>
                <a:effectLst/>
                <a:latin typeface="Roboto" panose="02000000000000000000" pitchFamily="2" charset="0"/>
                <a:ea typeface="Roboto" panose="02000000000000000000" pitchFamily="2" charset="0"/>
              </a:rPr>
              <a:t>W.E.B. Du Bois: Biography of a Race, 1868-1919</a:t>
            </a:r>
            <a:r>
              <a:rPr lang="en-US" b="0" i="0" u="none" strike="noStrike" dirty="0">
                <a:solidFill>
                  <a:srgbClr val="333333"/>
                </a:solidFill>
                <a:effectLst/>
                <a:latin typeface="Roboto" panose="02000000000000000000" pitchFamily="2" charset="0"/>
                <a:ea typeface="Roboto" panose="02000000000000000000" pitchFamily="2" charset="0"/>
              </a:rPr>
              <a:t>. New York: Henry Holt &amp; Co.</a:t>
            </a:r>
          </a:p>
          <a:p>
            <a:pPr algn="l"/>
            <a:r>
              <a:rPr lang="en-US" b="0" i="0" u="none" strike="noStrike" dirty="0">
                <a:solidFill>
                  <a:srgbClr val="333333"/>
                </a:solidFill>
                <a:effectLst/>
                <a:latin typeface="Roboto" panose="02000000000000000000" pitchFamily="2" charset="0"/>
                <a:ea typeface="Roboto" panose="02000000000000000000" pitchFamily="2" charset="0"/>
              </a:rPr>
              <a:t>—. 2000. </a:t>
            </a:r>
            <a:r>
              <a:rPr lang="en-US" b="0" i="1" u="none" strike="noStrike" dirty="0">
                <a:solidFill>
                  <a:srgbClr val="333333"/>
                </a:solidFill>
                <a:effectLst/>
                <a:latin typeface="Roboto" panose="02000000000000000000" pitchFamily="2" charset="0"/>
                <a:ea typeface="Roboto" panose="02000000000000000000" pitchFamily="2" charset="0"/>
              </a:rPr>
              <a:t>W.E.B. Du Bois: The Fight for Equality and the American Century, 1919-1963</a:t>
            </a:r>
            <a:r>
              <a:rPr lang="en-US" b="0" i="0" u="none" strike="noStrike" dirty="0">
                <a:solidFill>
                  <a:srgbClr val="333333"/>
                </a:solidFill>
                <a:effectLst/>
                <a:latin typeface="Roboto" panose="02000000000000000000" pitchFamily="2" charset="0"/>
                <a:ea typeface="Roboto" panose="02000000000000000000" pitchFamily="2" charset="0"/>
              </a:rPr>
              <a:t>. New York: Henry Holt &amp; Co.</a:t>
            </a:r>
          </a:p>
          <a:p>
            <a:pPr algn="l"/>
            <a:r>
              <a:rPr lang="en-US" b="0" i="0" u="none" strike="noStrike" dirty="0">
                <a:solidFill>
                  <a:srgbClr val="333333"/>
                </a:solidFill>
                <a:effectLst/>
                <a:highlight>
                  <a:srgbClr val="FFFFFF"/>
                </a:highlight>
                <a:latin typeface="Roboto" panose="02000000000000000000" pitchFamily="2" charset="0"/>
                <a:ea typeface="Roboto" panose="02000000000000000000" pitchFamily="2" charset="0"/>
              </a:rPr>
              <a:t>Wolters, Raymond. 2002. </a:t>
            </a:r>
            <a:r>
              <a:rPr lang="en-US" b="0" i="1" u="none" strike="noStrike" dirty="0">
                <a:solidFill>
                  <a:srgbClr val="333333"/>
                </a:solidFill>
                <a:effectLst/>
                <a:latin typeface="Roboto" panose="02000000000000000000" pitchFamily="2" charset="0"/>
                <a:ea typeface="Roboto" panose="02000000000000000000" pitchFamily="2" charset="0"/>
              </a:rPr>
              <a:t>Du Bois and His Rivals</a:t>
            </a:r>
            <a:r>
              <a:rPr lang="en-US" b="0" i="0" u="none" strike="noStrike" dirty="0">
                <a:solidFill>
                  <a:srgbClr val="333333"/>
                </a:solidFill>
                <a:effectLst/>
                <a:highlight>
                  <a:srgbClr val="FFFFFF"/>
                </a:highlight>
                <a:latin typeface="Roboto" panose="02000000000000000000" pitchFamily="2" charset="0"/>
                <a:ea typeface="Roboto" panose="02000000000000000000" pitchFamily="2" charset="0"/>
              </a:rPr>
              <a:t>. Columbia, MO: University of Missouri </a:t>
            </a:r>
            <a:r>
              <a:rPr lang="en-US" b="0" i="0" u="none" strike="noStrike" dirty="0" err="1">
                <a:solidFill>
                  <a:srgbClr val="333333"/>
                </a:solidFill>
                <a:effectLst/>
                <a:highlight>
                  <a:srgbClr val="FFFFFF"/>
                </a:highlight>
                <a:latin typeface="Roboto" panose="02000000000000000000" pitchFamily="2" charset="0"/>
                <a:ea typeface="Roboto" panose="02000000000000000000" pitchFamily="2" charset="0"/>
              </a:rPr>
              <a:t>Press.</a:t>
            </a:r>
            <a:r>
              <a:rPr lang="en-US" dirty="0" err="1">
                <a:latin typeface="Roboto" panose="02000000000000000000" pitchFamily="2" charset="0"/>
                <a:ea typeface="Roboto" panose="02000000000000000000" pitchFamily="2" charset="0"/>
              </a:rPr>
              <a:t>Kirschke</a:t>
            </a:r>
            <a:r>
              <a:rPr lang="en-US" dirty="0">
                <a:latin typeface="Roboto" panose="02000000000000000000" pitchFamily="2" charset="0"/>
                <a:ea typeface="Roboto" panose="02000000000000000000" pitchFamily="2" charset="0"/>
              </a:rPr>
              <a:t> and </a:t>
            </a:r>
            <a:r>
              <a:rPr lang="en-US" dirty="0" err="1">
                <a:latin typeface="Roboto" panose="02000000000000000000" pitchFamily="2" charset="0"/>
                <a:ea typeface="Roboto" panose="02000000000000000000" pitchFamily="2" charset="0"/>
              </a:rPr>
              <a:t>Sinitiere</a:t>
            </a:r>
            <a:r>
              <a:rPr lang="en-US" dirty="0">
                <a:latin typeface="Roboto" panose="02000000000000000000" pitchFamily="2" charset="0"/>
                <a:ea typeface="Roboto" panose="02000000000000000000" pitchFamily="2" charset="0"/>
              </a:rPr>
              <a:t> – Protest and Propaganda</a:t>
            </a:r>
          </a:p>
          <a:p>
            <a:pPr algn="l"/>
            <a:r>
              <a:rPr lang="en-US" dirty="0">
                <a:latin typeface="Roboto" panose="02000000000000000000" pitchFamily="2" charset="0"/>
                <a:ea typeface="Roboto" panose="02000000000000000000" pitchFamily="2" charset="0"/>
              </a:rPr>
              <a:t>Aptheker – Annotated Bibliography of the Published Works of WEB Du Bois</a:t>
            </a:r>
          </a:p>
        </p:txBody>
      </p:sp>
    </p:spTree>
    <p:extLst>
      <p:ext uri="{BB962C8B-B14F-4D97-AF65-F5344CB8AC3E}">
        <p14:creationId xmlns:p14="http://schemas.microsoft.com/office/powerpoint/2010/main" val="2856088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iagara Movement - Wikipedia">
            <a:extLst>
              <a:ext uri="{FF2B5EF4-FFF2-40B4-BE49-F238E27FC236}">
                <a16:creationId xmlns:a16="http://schemas.microsoft.com/office/drawing/2014/main" id="{BDB289CA-28F1-2E40-B2E9-509D183A5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516"/>
          <a:stretch/>
        </p:blipFill>
        <p:spPr bwMode="auto">
          <a:xfrm>
            <a:off x="7630083" y="2111659"/>
            <a:ext cx="4561917" cy="3529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an and professors at Atlanta University, ca. 1905">
            <a:extLst>
              <a:ext uri="{FF2B5EF4-FFF2-40B4-BE49-F238E27FC236}">
                <a16:creationId xmlns:a16="http://schemas.microsoft.com/office/drawing/2014/main" id="{66C47A45-2544-6AB4-0D4A-5DB76C016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83" y="2111659"/>
            <a:ext cx="4451799" cy="32794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B2979F7-3820-A897-0311-211DF99BC733}"/>
              </a:ext>
            </a:extLst>
          </p:cNvPr>
          <p:cNvSpPr txBox="1">
            <a:spLocks/>
          </p:cNvSpPr>
          <p:nvPr/>
        </p:nvSpPr>
        <p:spPr>
          <a:xfrm>
            <a:off x="194331" y="141286"/>
            <a:ext cx="560749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Roboto" panose="02000000000000000000" pitchFamily="2" charset="0"/>
                <a:ea typeface="Roboto" panose="02000000000000000000" pitchFamily="2" charset="0"/>
              </a:rPr>
              <a:t>Atlanta University</a:t>
            </a:r>
          </a:p>
        </p:txBody>
      </p:sp>
      <p:sp>
        <p:nvSpPr>
          <p:cNvPr id="5" name="Title 1">
            <a:extLst>
              <a:ext uri="{FF2B5EF4-FFF2-40B4-BE49-F238E27FC236}">
                <a16:creationId xmlns:a16="http://schemas.microsoft.com/office/drawing/2014/main" id="{A744D847-EE02-089D-906D-9F66619A62BA}"/>
              </a:ext>
            </a:extLst>
          </p:cNvPr>
          <p:cNvSpPr txBox="1">
            <a:spLocks/>
          </p:cNvSpPr>
          <p:nvPr/>
        </p:nvSpPr>
        <p:spPr>
          <a:xfrm>
            <a:off x="6904652" y="50306"/>
            <a:ext cx="52873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latin typeface="Roboto" panose="02000000000000000000" pitchFamily="2" charset="0"/>
                <a:ea typeface="Roboto" panose="02000000000000000000" pitchFamily="2" charset="0"/>
              </a:rPr>
              <a:t>Niagara Movement</a:t>
            </a:r>
          </a:p>
        </p:txBody>
      </p:sp>
      <p:pic>
        <p:nvPicPr>
          <p:cNvPr id="1032" name="Picture 8">
            <a:extLst>
              <a:ext uri="{FF2B5EF4-FFF2-40B4-BE49-F238E27FC236}">
                <a16:creationId xmlns:a16="http://schemas.microsoft.com/office/drawing/2014/main" id="{1202363F-EC7B-F309-A625-38ED428F5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1104900"/>
            <a:ext cx="27940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770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31978</TotalTime>
  <Words>3072</Words>
  <Application>Microsoft Macintosh PowerPoint</Application>
  <PresentationFormat>Widescreen</PresentationFormat>
  <Paragraphs>276</Paragraphs>
  <Slides>83</Slides>
  <Notes>75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-webkit-standard</vt:lpstr>
      <vt:lpstr>Arial</vt:lpstr>
      <vt:lpstr>Calibri Light</vt:lpstr>
      <vt:lpstr>et-book</vt:lpstr>
      <vt:lpstr>Garamond</vt:lpstr>
      <vt:lpstr>Open Sans Light</vt:lpstr>
      <vt:lpstr>Palatino</vt:lpstr>
      <vt:lpstr>Roboto</vt:lpstr>
      <vt:lpstr>Roboto Slab</vt:lpstr>
      <vt:lpstr>Office Theme</vt:lpstr>
      <vt:lpstr>Propaganda and Politics A Du Boisian Theory of Social Movements</vt:lpstr>
      <vt:lpstr>Du Bois as Sociologist</vt:lpstr>
      <vt:lpstr>Du Bois as Communist</vt:lpstr>
      <vt:lpstr>PowerPoint Presentation</vt:lpstr>
      <vt:lpstr>PowerPoint Presentation</vt:lpstr>
      <vt:lpstr>PowerPoint Presentation</vt:lpstr>
      <vt:lpstr>The Crisis  1910-1934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Circulation</vt:lpstr>
      <vt:lpstr>PowerPoint Presentation</vt:lpstr>
      <vt:lpstr>PowerPoint Presentation</vt:lpstr>
      <vt:lpstr>PowerPoint Presentation</vt:lpstr>
      <vt:lpstr>What the talk is actually about</vt:lpstr>
      <vt:lpstr>What the talk is actually about</vt:lpstr>
      <vt:lpstr>So what did he emphasize?</vt:lpstr>
      <vt:lpstr>Organizations:  Stable and unstable</vt:lpstr>
      <vt:lpstr>PowerPoint Presentation</vt:lpstr>
      <vt:lpstr>The Vigilance Committee:  A Call To Arms (1913)</vt:lpstr>
      <vt:lpstr>White Co-Workers (1920)</vt:lpstr>
      <vt:lpstr>William Monroe Trotter (1934)</vt:lpstr>
      <vt:lpstr>Join or Die (1914)</vt:lpstr>
      <vt:lpstr>PowerPoint Presentation</vt:lpstr>
      <vt:lpstr>PowerPoint Presentation</vt:lpstr>
      <vt:lpstr>PowerPoint Presentation</vt:lpstr>
      <vt:lpstr>PowerPoint Presentation</vt:lpstr>
      <vt:lpstr>Fact-based propaganda:  Statistics and investigations</vt:lpstr>
      <vt:lpstr>The Proper Way (1913)</vt:lpstr>
      <vt:lpstr>Publicity (1922)</vt:lpstr>
      <vt:lpstr>PowerPoint Presentation</vt:lpstr>
      <vt:lpstr>PowerPoint Presentation</vt:lpstr>
      <vt:lpstr>Waco Horror (1916)</vt:lpstr>
      <vt:lpstr>PowerPoint Presentation</vt:lpstr>
      <vt:lpstr>Possibility of Democracy (1928)</vt:lpstr>
      <vt:lpstr>Our Rate of Increase (1933)</vt:lpstr>
      <vt:lpstr>Art-based propaganda: Beauty and Truth,  but not too much Truth</vt:lpstr>
      <vt:lpstr>The Drama Among Black Folk (1916)</vt:lpstr>
      <vt:lpstr>PowerPoint Presentation</vt:lpstr>
      <vt:lpstr>PowerPoint Presentation</vt:lpstr>
      <vt:lpstr>PowerPoint Presentation</vt:lpstr>
      <vt:lpstr>PowerPoint Presentation</vt:lpstr>
      <vt:lpstr>Harlem Renaissance in The Crisis</vt:lpstr>
      <vt:lpstr>Harlem Renaissance in The Crisis</vt:lpstr>
      <vt:lpstr>Criteria of Negro Art (1926)</vt:lpstr>
      <vt:lpstr>Two Novels (1928)</vt:lpstr>
      <vt:lpstr>PowerPoint Presentation</vt:lpstr>
      <vt:lpstr>Challenging Propaganda: Rejecting the negative</vt:lpstr>
      <vt:lpstr>That Capital ‘N’ (1916)</vt:lpstr>
      <vt:lpstr>Libelous Film (1921)</vt:lpstr>
      <vt:lpstr>PowerPoint Presentation</vt:lpstr>
      <vt:lpstr>Libelous Film (1921)</vt:lpstr>
      <vt:lpstr>Pragmatic Politics - Strategic voting  - Long time horizon - Reform over revolution - Country over group </vt:lpstr>
      <vt:lpstr>Radicals and the Negro (1925)</vt:lpstr>
      <vt:lpstr>The N.A.A.C.P. and Parties (1924)</vt:lpstr>
      <vt:lpstr>The Crisis/Du Bois Endorsements</vt:lpstr>
      <vt:lpstr>The Strategy of the Negro Voter (1933)</vt:lpstr>
      <vt:lpstr>DePriest (1929)</vt:lpstr>
      <vt:lpstr>PowerPoint Presentation</vt:lpstr>
      <vt:lpstr>The Negro and Communism (1931)</vt:lpstr>
      <vt:lpstr>Radicals (1919)</vt:lpstr>
      <vt:lpstr>Let us Reason Together (1919)</vt:lpstr>
      <vt:lpstr>Hubert Harrison - A Cure for the Ku-Klux</vt:lpstr>
      <vt:lpstr>Close Ranks (1918)</vt:lpstr>
      <vt:lpstr>New York Voice (1918)</vt:lpstr>
      <vt:lpstr>Hubert Harrison - The Descent of Du Bois</vt:lpstr>
      <vt:lpstr>Big Finish</vt:lpstr>
      <vt:lpstr>Circulation</vt:lpstr>
      <vt:lpstr>PowerPoint Presentation</vt:lpstr>
      <vt:lpstr>He prefaced many later developments in social movement theory.</vt:lpstr>
      <vt:lpstr>A Du Boisian model of movement outcomes</vt:lpstr>
      <vt:lpstr>A Du Boisian model of movement outcomes</vt:lpstr>
      <vt:lpstr>dareyoufight.org</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Caren, Neal P</dc:creator>
  <cp:lastModifiedBy>Caren, Neal P</cp:lastModifiedBy>
  <cp:revision>107</cp:revision>
  <cp:lastPrinted>2023-02-15T16:21:16Z</cp:lastPrinted>
  <dcterms:created xsi:type="dcterms:W3CDTF">2023-01-25T16:19:26Z</dcterms:created>
  <dcterms:modified xsi:type="dcterms:W3CDTF">2024-07-08T22:49:07Z</dcterms:modified>
</cp:coreProperties>
</file>